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465" r:id="rId3"/>
    <p:sldId id="470" r:id="rId4"/>
    <p:sldId id="454" r:id="rId5"/>
    <p:sldId id="508" r:id="rId6"/>
    <p:sldId id="466" r:id="rId7"/>
    <p:sldId id="467" r:id="rId8"/>
    <p:sldId id="468" r:id="rId9"/>
    <p:sldId id="469" r:id="rId10"/>
    <p:sldId id="505" r:id="rId11"/>
    <p:sldId id="478" r:id="rId12"/>
    <p:sldId id="513" r:id="rId13"/>
    <p:sldId id="515" r:id="rId14"/>
    <p:sldId id="514" r:id="rId15"/>
    <p:sldId id="512" r:id="rId16"/>
    <p:sldId id="517" r:id="rId17"/>
    <p:sldId id="473" r:id="rId18"/>
    <p:sldId id="496" r:id="rId19"/>
    <p:sldId id="523" r:id="rId20"/>
    <p:sldId id="497" r:id="rId21"/>
    <p:sldId id="498" r:id="rId22"/>
    <p:sldId id="499" r:id="rId23"/>
    <p:sldId id="500" r:id="rId24"/>
    <p:sldId id="524" r:id="rId25"/>
    <p:sldId id="501" r:id="rId26"/>
    <p:sldId id="503" r:id="rId27"/>
    <p:sldId id="522" r:id="rId28"/>
    <p:sldId id="527" r:id="rId29"/>
    <p:sldId id="475" r:id="rId30"/>
    <p:sldId id="485" r:id="rId31"/>
    <p:sldId id="476" r:id="rId32"/>
    <p:sldId id="477" r:id="rId33"/>
    <p:sldId id="480" r:id="rId34"/>
    <p:sldId id="521" r:id="rId35"/>
    <p:sldId id="484" r:id="rId36"/>
  </p:sldIdLst>
  <p:sldSz cx="9144000" cy="5143500" type="screen16x9"/>
  <p:notesSz cx="6797675" cy="9928225"/>
  <p:custDataLst>
    <p:tags r:id="rId39"/>
  </p:custData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0" autoAdjust="0"/>
    <p:restoredTop sz="93719" autoAdjust="0"/>
  </p:normalViewPr>
  <p:slideViewPr>
    <p:cSldViewPr>
      <p:cViewPr varScale="1">
        <p:scale>
          <a:sx n="132" d="100"/>
          <a:sy n="132" d="100"/>
        </p:scale>
        <p:origin x="76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2" y="-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646038385826775E-2"/>
          <c:y val="4.0529059310690979E-2"/>
          <c:w val="0.93635396161417328"/>
          <c:h val="0.84185372527966751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47-41A8-9C4B-1091E70EAF7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47-41A8-9C4B-1091E70EAF7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47-41A8-9C4B-1091E70EAF7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47-41A8-9C4B-1091E70EAF7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47-41A8-9C4B-1091E70EAF71}"/>
              </c:ext>
            </c:extLst>
          </c:dPt>
          <c:dPt>
            <c:idx val="5"/>
            <c:invertIfNegative val="0"/>
            <c:bubble3D val="0"/>
            <c:spPr>
              <a:solidFill>
                <a:srgbClr val="24B19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A47-41A8-9C4B-1091E70EAF7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A47-41A8-9C4B-1091E70EAF7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A47-41A8-9C4B-1091E70EAF71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A47-41A8-9C4B-1091E70EAF71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39A8-4631-9445-94B70D5F925F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CEF-4228-A6A2-20A36AC926C0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5A47-41A8-9C4B-1091E70EAF71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689960629921255E-2"/>
                      <c:h val="0.103900106658858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CEF-4228-A6A2-20A36AC926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Arkusz1!$A$2:$A$12</c:f>
              <c:numCache>
                <c:formatCode>General</c:formatCod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2026</c:v>
                </c:pt>
              </c:numCache>
            </c:numRef>
          </c:cat>
          <c:val>
            <c:numRef>
              <c:f>Arkusz1!$B$2:$B$12</c:f>
              <c:numCache>
                <c:formatCode>General</c:formatCode>
                <c:ptCount val="11"/>
                <c:pt idx="0">
                  <c:v>22.2</c:v>
                </c:pt>
                <c:pt idx="1">
                  <c:v>23.6</c:v>
                </c:pt>
                <c:pt idx="2">
                  <c:v>26.6</c:v>
                </c:pt>
                <c:pt idx="3">
                  <c:v>30.4</c:v>
                </c:pt>
                <c:pt idx="4">
                  <c:v>32.4</c:v>
                </c:pt>
                <c:pt idx="5">
                  <c:v>34.299999999999997</c:v>
                </c:pt>
                <c:pt idx="6">
                  <c:v>34.9</c:v>
                </c:pt>
                <c:pt idx="7">
                  <c:v>36.200000000000003</c:v>
                </c:pt>
                <c:pt idx="8">
                  <c:v>43.3</c:v>
                </c:pt>
                <c:pt idx="9">
                  <c:v>52.3</c:v>
                </c:pt>
                <c:pt idx="1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A47-41A8-9C4B-1091E70EA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992457391"/>
        <c:axId val="1992444495"/>
      </c:barChart>
      <c:catAx>
        <c:axId val="199245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92444495"/>
        <c:crosses val="autoZero"/>
        <c:auto val="1"/>
        <c:lblAlgn val="ctr"/>
        <c:lblOffset val="100"/>
        <c:noMultiLvlLbl val="0"/>
      </c:catAx>
      <c:valAx>
        <c:axId val="1992444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92457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697E02-9D0C-4730-B636-8D142E7BDCFC}" type="doc">
      <dgm:prSet loTypeId="urn:microsoft.com/office/officeart/2005/8/layout/default" loCatId="list" qsTypeId="urn:microsoft.com/office/officeart/2005/8/quickstyle/simple4#1" qsCatId="simple" csTypeId="urn:microsoft.com/office/officeart/2005/8/colors/accent1_2#1" csCatId="accent1" phldr="1"/>
      <dgm:spPr/>
      <dgm:t>
        <a:bodyPr/>
        <a:lstStyle/>
        <a:p>
          <a:endParaRPr lang="pl-PL"/>
        </a:p>
      </dgm:t>
    </dgm:pt>
    <dgm:pt modelId="{C76F745B-9E26-41DE-9C4D-5C221A051BFE}">
      <dgm:prSet phldrT="[Tekst]" custT="1"/>
      <dgm:spPr/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POPRAWA JAKOŚCI ŻYCIA MIESZKAŃCÓW</a:t>
          </a:r>
        </a:p>
      </dgm:t>
    </dgm:pt>
    <dgm:pt modelId="{222A5EE5-9211-4450-84C6-3920B2E2ABA2}" type="parTrans" cxnId="{6FF37CFC-D057-4D62-841C-6E27CB37C770}">
      <dgm:prSet/>
      <dgm:spPr/>
      <dgm:t>
        <a:bodyPr/>
        <a:lstStyle/>
        <a:p>
          <a:endParaRPr lang="pl-PL"/>
        </a:p>
      </dgm:t>
    </dgm:pt>
    <dgm:pt modelId="{3A1FB512-0E54-4429-AD5E-72688B3B444E}" type="sibTrans" cxnId="{6FF37CFC-D057-4D62-841C-6E27CB37C770}">
      <dgm:prSet/>
      <dgm:spPr/>
      <dgm:t>
        <a:bodyPr/>
        <a:lstStyle/>
        <a:p>
          <a:endParaRPr lang="pl-PL"/>
        </a:p>
      </dgm:t>
    </dgm:pt>
    <dgm:pt modelId="{F73AFE75-59B0-4812-9124-7B86E305D59A}">
      <dgm:prSet phldrT="[Tekst]" custT="1"/>
      <dgm:spPr/>
      <dgm:t>
        <a:bodyPr/>
        <a:lstStyle/>
        <a:p>
          <a:r>
            <a:rPr lang="pl-PL" sz="2000" dirty="0">
              <a:solidFill>
                <a:schemeClr val="bg1"/>
              </a:solidFill>
            </a:rPr>
            <a:t>Wzmocnienie NGO, </a:t>
          </a:r>
          <a:r>
            <a:rPr lang="pl-PL" sz="2000" b="1" dirty="0">
              <a:solidFill>
                <a:schemeClr val="tx2"/>
              </a:solidFill>
            </a:rPr>
            <a:t>wsparcie ekonomii społecznej</a:t>
          </a:r>
        </a:p>
      </dgm:t>
    </dgm:pt>
    <dgm:pt modelId="{64CADCEE-7DF3-4CEC-8066-4C0196D28A77}" type="parTrans" cxnId="{81CD2A5B-A0C0-40A7-99C7-E8ECAFF8D5BF}">
      <dgm:prSet/>
      <dgm:spPr/>
      <dgm:t>
        <a:bodyPr/>
        <a:lstStyle/>
        <a:p>
          <a:endParaRPr lang="pl-PL"/>
        </a:p>
      </dgm:t>
    </dgm:pt>
    <dgm:pt modelId="{27019B96-7C6A-470E-9EF3-B429BF7A5F9F}" type="sibTrans" cxnId="{81CD2A5B-A0C0-40A7-99C7-E8ECAFF8D5BF}">
      <dgm:prSet/>
      <dgm:spPr/>
      <dgm:t>
        <a:bodyPr/>
        <a:lstStyle/>
        <a:p>
          <a:endParaRPr lang="pl-PL"/>
        </a:p>
      </dgm:t>
    </dgm:pt>
    <dgm:pt modelId="{327005AA-0E43-4CFC-B90C-EE14CF109F21}">
      <dgm:prSet custT="1"/>
      <dgm:spPr/>
      <dgm:t>
        <a:bodyPr/>
        <a:lstStyle/>
        <a:p>
          <a:r>
            <a:rPr lang="pl-PL" sz="2000" dirty="0">
              <a:solidFill>
                <a:schemeClr val="bg1"/>
              </a:solidFill>
            </a:rPr>
            <a:t>Promocja wolontariatu oraz </a:t>
          </a:r>
          <a:r>
            <a:rPr lang="pl-PL" sz="2000" b="1" dirty="0">
              <a:solidFill>
                <a:schemeClr val="tx2"/>
              </a:solidFill>
            </a:rPr>
            <a:t>postaw obywatelskich</a:t>
          </a:r>
        </a:p>
      </dgm:t>
    </dgm:pt>
    <dgm:pt modelId="{FB05D7C1-F7CD-4F23-AA04-1FD4CB89F20F}" type="parTrans" cxnId="{3ABE2600-BE0D-4D54-826B-7F2F57248982}">
      <dgm:prSet/>
      <dgm:spPr/>
      <dgm:t>
        <a:bodyPr/>
        <a:lstStyle/>
        <a:p>
          <a:endParaRPr lang="pl-PL"/>
        </a:p>
      </dgm:t>
    </dgm:pt>
    <dgm:pt modelId="{6ACA12EE-A2AE-4F52-85BE-BB974586E41B}" type="sibTrans" cxnId="{3ABE2600-BE0D-4D54-826B-7F2F57248982}">
      <dgm:prSet/>
      <dgm:spPr/>
      <dgm:t>
        <a:bodyPr/>
        <a:lstStyle/>
        <a:p>
          <a:endParaRPr lang="pl-PL"/>
        </a:p>
      </dgm:t>
    </dgm:pt>
    <dgm:pt modelId="{4881716C-0663-4AA7-8493-19C95EBD759C}">
      <dgm:prSet custT="1"/>
      <dgm:spPr/>
      <dgm:t>
        <a:bodyPr/>
        <a:lstStyle/>
        <a:p>
          <a:r>
            <a:rPr lang="pl-PL" sz="1800" b="1" dirty="0">
              <a:solidFill>
                <a:schemeClr val="tx2"/>
              </a:solidFill>
            </a:rPr>
            <a:t>ROZWÓJ SPOŁECZEŃSTWA OBYWATELSKIEGO</a:t>
          </a:r>
        </a:p>
      </dgm:t>
    </dgm:pt>
    <dgm:pt modelId="{F110850C-211F-4B81-869D-D8257785BA87}" type="parTrans" cxnId="{B792A7EC-CE13-4C95-997D-7DB69ABBC92D}">
      <dgm:prSet/>
      <dgm:spPr/>
      <dgm:t>
        <a:bodyPr/>
        <a:lstStyle/>
        <a:p>
          <a:endParaRPr lang="pl-PL"/>
        </a:p>
      </dgm:t>
    </dgm:pt>
    <dgm:pt modelId="{4D7CEA8B-BF0A-401D-98EE-C6D439A2FEF5}" type="sibTrans" cxnId="{B792A7EC-CE13-4C95-997D-7DB69ABBC92D}">
      <dgm:prSet/>
      <dgm:spPr/>
      <dgm:t>
        <a:bodyPr/>
        <a:lstStyle/>
        <a:p>
          <a:endParaRPr lang="pl-PL"/>
        </a:p>
      </dgm:t>
    </dgm:pt>
    <dgm:pt modelId="{5CD7BE56-CD41-443E-99A0-5D9E8B6FF05F}">
      <dgm:prSet phldrT="[Tekst]" custT="1"/>
      <dgm:spPr/>
      <dgm:t>
        <a:bodyPr/>
        <a:lstStyle/>
        <a:p>
          <a:r>
            <a:rPr lang="pl-PL" sz="1800" dirty="0">
              <a:solidFill>
                <a:schemeClr val="bg1"/>
              </a:solidFill>
            </a:rPr>
            <a:t>Wspieranie aktywności</a:t>
          </a:r>
          <a:br>
            <a:rPr lang="pl-PL" sz="1800" dirty="0">
              <a:solidFill>
                <a:schemeClr val="bg1"/>
              </a:solidFill>
            </a:rPr>
          </a:br>
          <a:r>
            <a:rPr lang="pl-PL" sz="1800" dirty="0">
              <a:solidFill>
                <a:schemeClr val="bg1"/>
              </a:solidFill>
            </a:rPr>
            <a:t>i inicjatyw, </a:t>
          </a:r>
          <a:r>
            <a:rPr lang="pl-PL" sz="1800" b="1" dirty="0">
              <a:solidFill>
                <a:schemeClr val="tx2"/>
              </a:solidFill>
            </a:rPr>
            <a:t>wzrost wpływu sektora na działanie miasta</a:t>
          </a:r>
        </a:p>
      </dgm:t>
    </dgm:pt>
    <dgm:pt modelId="{356A9E6D-2323-42AA-9991-2B46C843ABEC}" type="parTrans" cxnId="{1C13B6F6-BE12-4A6F-8DE1-DE9CE29AC546}">
      <dgm:prSet/>
      <dgm:spPr/>
      <dgm:t>
        <a:bodyPr/>
        <a:lstStyle/>
        <a:p>
          <a:endParaRPr lang="pl-PL"/>
        </a:p>
      </dgm:t>
    </dgm:pt>
    <dgm:pt modelId="{6D888C56-A5FB-45ED-87C0-5ECDCE549BB1}" type="sibTrans" cxnId="{1C13B6F6-BE12-4A6F-8DE1-DE9CE29AC546}">
      <dgm:prSet/>
      <dgm:spPr/>
      <dgm:t>
        <a:bodyPr/>
        <a:lstStyle/>
        <a:p>
          <a:endParaRPr lang="pl-PL"/>
        </a:p>
      </dgm:t>
    </dgm:pt>
    <dgm:pt modelId="{A4635464-C532-4F4D-9EBB-D0E235EF9B2C}">
      <dgm:prSet phldrT="[Tekst]" custT="1"/>
      <dgm:spPr/>
      <dgm:t>
        <a:bodyPr/>
        <a:lstStyle/>
        <a:p>
          <a:r>
            <a:rPr lang="pl-PL" sz="1800" dirty="0">
              <a:solidFill>
                <a:schemeClr val="bg1"/>
              </a:solidFill>
            </a:rPr>
            <a:t>Rozwój oferty usług publicznych, </a:t>
          </a:r>
          <a:r>
            <a:rPr lang="pl-PL" sz="1800" b="1" dirty="0">
              <a:solidFill>
                <a:schemeClr val="tx2"/>
              </a:solidFill>
            </a:rPr>
            <a:t>wzrost efektywności działań</a:t>
          </a:r>
        </a:p>
      </dgm:t>
    </dgm:pt>
    <dgm:pt modelId="{B45AC1CB-712B-41BC-AD15-B45E5186F463}" type="parTrans" cxnId="{201BB985-2E24-4667-883C-758C1BAA13A7}">
      <dgm:prSet/>
      <dgm:spPr/>
      <dgm:t>
        <a:bodyPr/>
        <a:lstStyle/>
        <a:p>
          <a:endParaRPr lang="pl-PL"/>
        </a:p>
      </dgm:t>
    </dgm:pt>
    <dgm:pt modelId="{C4AD91F3-D2C8-4075-8DD0-870EB841881A}" type="sibTrans" cxnId="{201BB985-2E24-4667-883C-758C1BAA13A7}">
      <dgm:prSet/>
      <dgm:spPr/>
      <dgm:t>
        <a:bodyPr/>
        <a:lstStyle/>
        <a:p>
          <a:endParaRPr lang="pl-PL"/>
        </a:p>
      </dgm:t>
    </dgm:pt>
    <dgm:pt modelId="{733157C4-7506-4718-ADF0-439632F1896B}">
      <dgm:prSet custT="1"/>
      <dgm:spPr/>
      <dgm:t>
        <a:bodyPr/>
        <a:lstStyle/>
        <a:p>
          <a:r>
            <a:rPr lang="pl-PL" sz="1800" b="1" dirty="0">
              <a:solidFill>
                <a:schemeClr val="tx2"/>
              </a:solidFill>
            </a:rPr>
            <a:t>Podnoszenie skuteczności i efektywności realizacji zadań publicznych</a:t>
          </a:r>
        </a:p>
      </dgm:t>
    </dgm:pt>
    <dgm:pt modelId="{7C72C1A3-20CC-4FDB-90D2-984CC0582BC4}" type="parTrans" cxnId="{1170BFE5-9B54-403A-9E83-FFA2E04B8196}">
      <dgm:prSet/>
      <dgm:spPr/>
    </dgm:pt>
    <dgm:pt modelId="{33D607C5-0C61-4D18-A1AD-53550EFED37F}" type="sibTrans" cxnId="{1170BFE5-9B54-403A-9E83-FFA2E04B8196}">
      <dgm:prSet/>
      <dgm:spPr/>
    </dgm:pt>
    <dgm:pt modelId="{113D258A-7628-41B8-B414-8DB2C525CED7}">
      <dgm:prSet custT="1"/>
      <dgm:spPr/>
      <dgm:t>
        <a:bodyPr/>
        <a:lstStyle/>
        <a:p>
          <a:r>
            <a:rPr lang="pl-PL" sz="1800" b="1" dirty="0">
              <a:solidFill>
                <a:schemeClr val="tx2"/>
              </a:solidFill>
            </a:rPr>
            <a:t>Przeciwdziałanie dyskryminacji i wykluczeniu społecznemu</a:t>
          </a:r>
        </a:p>
      </dgm:t>
    </dgm:pt>
    <dgm:pt modelId="{D0A39A19-2206-4397-9D16-8DD7325E0766}" type="parTrans" cxnId="{53AF5E47-F894-4EF1-BACC-282A978FF35E}">
      <dgm:prSet/>
      <dgm:spPr/>
    </dgm:pt>
    <dgm:pt modelId="{1247F866-BF6D-427A-BE59-47CD7221F69D}" type="sibTrans" cxnId="{53AF5E47-F894-4EF1-BACC-282A978FF35E}">
      <dgm:prSet/>
      <dgm:spPr/>
    </dgm:pt>
    <dgm:pt modelId="{0D30E666-9F53-4785-87E1-1BEA85E36CAD}" type="pres">
      <dgm:prSet presAssocID="{A5697E02-9D0C-4730-B636-8D142E7BDCFC}" presName="diagram" presStyleCnt="0">
        <dgm:presLayoutVars>
          <dgm:dir/>
          <dgm:resizeHandles val="exact"/>
        </dgm:presLayoutVars>
      </dgm:prSet>
      <dgm:spPr/>
    </dgm:pt>
    <dgm:pt modelId="{2424749B-12A8-4F94-B44D-3213A2D91D56}" type="pres">
      <dgm:prSet presAssocID="{C76F745B-9E26-41DE-9C4D-5C221A051BFE}" presName="node" presStyleLbl="node1" presStyleIdx="0" presStyleCnt="8" custLinFactNeighborX="4561" custLinFactNeighborY="1788">
        <dgm:presLayoutVars>
          <dgm:bulletEnabled val="1"/>
        </dgm:presLayoutVars>
      </dgm:prSet>
      <dgm:spPr/>
    </dgm:pt>
    <dgm:pt modelId="{479910BF-F19B-4659-80D7-0727F7979E9A}" type="pres">
      <dgm:prSet presAssocID="{3A1FB512-0E54-4429-AD5E-72688B3B444E}" presName="sibTrans" presStyleCnt="0"/>
      <dgm:spPr/>
    </dgm:pt>
    <dgm:pt modelId="{CB00F271-7BAA-4105-9928-BE83C82A21FB}" type="pres">
      <dgm:prSet presAssocID="{A4635464-C532-4F4D-9EBB-D0E235EF9B2C}" presName="node" presStyleLbl="node1" presStyleIdx="1" presStyleCnt="8" custLinFactNeighborY="1788">
        <dgm:presLayoutVars>
          <dgm:bulletEnabled val="1"/>
        </dgm:presLayoutVars>
      </dgm:prSet>
      <dgm:spPr/>
    </dgm:pt>
    <dgm:pt modelId="{957673CF-105D-4EFA-A818-378B5398359E}" type="pres">
      <dgm:prSet presAssocID="{C4AD91F3-D2C8-4075-8DD0-870EB841881A}" presName="sibTrans" presStyleCnt="0"/>
      <dgm:spPr/>
    </dgm:pt>
    <dgm:pt modelId="{4EC00B9E-7B5C-4DB7-8623-3C2088664E9E}" type="pres">
      <dgm:prSet presAssocID="{5CD7BE56-CD41-443E-99A0-5D9E8B6FF05F}" presName="node" presStyleLbl="node1" presStyleIdx="2" presStyleCnt="8" custLinFactNeighborX="-4561" custLinFactNeighborY="1788">
        <dgm:presLayoutVars>
          <dgm:bulletEnabled val="1"/>
        </dgm:presLayoutVars>
      </dgm:prSet>
      <dgm:spPr/>
    </dgm:pt>
    <dgm:pt modelId="{5108493A-BAF2-4C5F-A8E0-BB15C0F55FC8}" type="pres">
      <dgm:prSet presAssocID="{6D888C56-A5FB-45ED-87C0-5ECDCE549BB1}" presName="sibTrans" presStyleCnt="0"/>
      <dgm:spPr/>
    </dgm:pt>
    <dgm:pt modelId="{5CBFBAF9-8153-4C2E-B80A-79B418BE4928}" type="pres">
      <dgm:prSet presAssocID="{F73AFE75-59B0-4812-9124-7B86E305D59A}" presName="node" presStyleLbl="node1" presStyleIdx="3" presStyleCnt="8" custLinFactNeighborX="4561" custLinFactNeighborY="-2279">
        <dgm:presLayoutVars>
          <dgm:bulletEnabled val="1"/>
        </dgm:presLayoutVars>
      </dgm:prSet>
      <dgm:spPr/>
    </dgm:pt>
    <dgm:pt modelId="{80E83DB1-6502-4672-A41C-DA90C35563AD}" type="pres">
      <dgm:prSet presAssocID="{27019B96-7C6A-470E-9EF3-B429BF7A5F9F}" presName="sibTrans" presStyleCnt="0"/>
      <dgm:spPr/>
    </dgm:pt>
    <dgm:pt modelId="{7F240A25-40DA-4F66-B47D-D02BF00DDE73}" type="pres">
      <dgm:prSet presAssocID="{327005AA-0E43-4CFC-B90C-EE14CF109F21}" presName="node" presStyleLbl="node1" presStyleIdx="4" presStyleCnt="8" custLinFactNeighborY="-2279">
        <dgm:presLayoutVars>
          <dgm:bulletEnabled val="1"/>
        </dgm:presLayoutVars>
      </dgm:prSet>
      <dgm:spPr/>
    </dgm:pt>
    <dgm:pt modelId="{5F9F932A-CDBF-457D-B709-F42C3194A5BF}" type="pres">
      <dgm:prSet presAssocID="{6ACA12EE-A2AE-4F52-85BE-BB974586E41B}" presName="sibTrans" presStyleCnt="0"/>
      <dgm:spPr/>
    </dgm:pt>
    <dgm:pt modelId="{81B1AF89-ED04-492C-B433-746EF00EB601}" type="pres">
      <dgm:prSet presAssocID="{4881716C-0663-4AA7-8493-19C95EBD759C}" presName="node" presStyleLbl="node1" presStyleIdx="5" presStyleCnt="8" custLinFactNeighborX="-4561" custLinFactNeighborY="-2279">
        <dgm:presLayoutVars>
          <dgm:bulletEnabled val="1"/>
        </dgm:presLayoutVars>
      </dgm:prSet>
      <dgm:spPr/>
    </dgm:pt>
    <dgm:pt modelId="{615225D7-339B-48B6-9818-F1E8EC604F35}" type="pres">
      <dgm:prSet presAssocID="{4D7CEA8B-BF0A-401D-98EE-C6D439A2FEF5}" presName="sibTrans" presStyleCnt="0"/>
      <dgm:spPr/>
    </dgm:pt>
    <dgm:pt modelId="{6168C94D-BCE4-47AF-A667-61F8542D757C}" type="pres">
      <dgm:prSet presAssocID="{733157C4-7506-4718-ADF0-439632F1896B}" presName="node" presStyleLbl="node1" presStyleIdx="6" presStyleCnt="8">
        <dgm:presLayoutVars>
          <dgm:bulletEnabled val="1"/>
        </dgm:presLayoutVars>
      </dgm:prSet>
      <dgm:spPr/>
    </dgm:pt>
    <dgm:pt modelId="{7CC40F5F-63ED-4AC9-86B6-B935C071C22B}" type="pres">
      <dgm:prSet presAssocID="{33D607C5-0C61-4D18-A1AD-53550EFED37F}" presName="sibTrans" presStyleCnt="0"/>
      <dgm:spPr/>
    </dgm:pt>
    <dgm:pt modelId="{5E64562B-489B-4407-B4BD-A82DCF0B6D51}" type="pres">
      <dgm:prSet presAssocID="{113D258A-7628-41B8-B414-8DB2C525CED7}" presName="node" presStyleLbl="node1" presStyleIdx="7" presStyleCnt="8">
        <dgm:presLayoutVars>
          <dgm:bulletEnabled val="1"/>
        </dgm:presLayoutVars>
      </dgm:prSet>
      <dgm:spPr/>
    </dgm:pt>
  </dgm:ptLst>
  <dgm:cxnLst>
    <dgm:cxn modelId="{3ABE2600-BE0D-4D54-826B-7F2F57248982}" srcId="{A5697E02-9D0C-4730-B636-8D142E7BDCFC}" destId="{327005AA-0E43-4CFC-B90C-EE14CF109F21}" srcOrd="4" destOrd="0" parTransId="{FB05D7C1-F7CD-4F23-AA04-1FD4CB89F20F}" sibTransId="{6ACA12EE-A2AE-4F52-85BE-BB974586E41B}"/>
    <dgm:cxn modelId="{A27BC327-A69A-41A9-9B2D-FD1727007353}" type="presOf" srcId="{327005AA-0E43-4CFC-B90C-EE14CF109F21}" destId="{7F240A25-40DA-4F66-B47D-D02BF00DDE73}" srcOrd="0" destOrd="0" presId="urn:microsoft.com/office/officeart/2005/8/layout/default"/>
    <dgm:cxn modelId="{81CD2A5B-A0C0-40A7-99C7-E8ECAFF8D5BF}" srcId="{A5697E02-9D0C-4730-B636-8D142E7BDCFC}" destId="{F73AFE75-59B0-4812-9124-7B86E305D59A}" srcOrd="3" destOrd="0" parTransId="{64CADCEE-7DF3-4CEC-8066-4C0196D28A77}" sibTransId="{27019B96-7C6A-470E-9EF3-B429BF7A5F9F}"/>
    <dgm:cxn modelId="{9155E55E-8F83-4790-9380-C3B2ED890245}" type="presOf" srcId="{A5697E02-9D0C-4730-B636-8D142E7BDCFC}" destId="{0D30E666-9F53-4785-87E1-1BEA85E36CAD}" srcOrd="0" destOrd="0" presId="urn:microsoft.com/office/officeart/2005/8/layout/default"/>
    <dgm:cxn modelId="{53AF5E47-F894-4EF1-BACC-282A978FF35E}" srcId="{A5697E02-9D0C-4730-B636-8D142E7BDCFC}" destId="{113D258A-7628-41B8-B414-8DB2C525CED7}" srcOrd="7" destOrd="0" parTransId="{D0A39A19-2206-4397-9D16-8DD7325E0766}" sibTransId="{1247F866-BF6D-427A-BE59-47CD7221F69D}"/>
    <dgm:cxn modelId="{11DE3250-E983-486E-A10B-C6B2A3EE0E85}" type="presOf" srcId="{C76F745B-9E26-41DE-9C4D-5C221A051BFE}" destId="{2424749B-12A8-4F94-B44D-3213A2D91D56}" srcOrd="0" destOrd="0" presId="urn:microsoft.com/office/officeart/2005/8/layout/default"/>
    <dgm:cxn modelId="{201BB985-2E24-4667-883C-758C1BAA13A7}" srcId="{A5697E02-9D0C-4730-B636-8D142E7BDCFC}" destId="{A4635464-C532-4F4D-9EBB-D0E235EF9B2C}" srcOrd="1" destOrd="0" parTransId="{B45AC1CB-712B-41BC-AD15-B45E5186F463}" sibTransId="{C4AD91F3-D2C8-4075-8DD0-870EB841881A}"/>
    <dgm:cxn modelId="{0E6D4893-847F-49EC-8609-AC854DD24EF5}" type="presOf" srcId="{F73AFE75-59B0-4812-9124-7B86E305D59A}" destId="{5CBFBAF9-8153-4C2E-B80A-79B418BE4928}" srcOrd="0" destOrd="0" presId="urn:microsoft.com/office/officeart/2005/8/layout/default"/>
    <dgm:cxn modelId="{AEDA859A-F9A5-4508-9409-90344C623746}" type="presOf" srcId="{4881716C-0663-4AA7-8493-19C95EBD759C}" destId="{81B1AF89-ED04-492C-B433-746EF00EB601}" srcOrd="0" destOrd="0" presId="urn:microsoft.com/office/officeart/2005/8/layout/default"/>
    <dgm:cxn modelId="{6174EF9B-CDFA-4693-A01B-7778413450ED}" type="presOf" srcId="{733157C4-7506-4718-ADF0-439632F1896B}" destId="{6168C94D-BCE4-47AF-A667-61F8542D757C}" srcOrd="0" destOrd="0" presId="urn:microsoft.com/office/officeart/2005/8/layout/default"/>
    <dgm:cxn modelId="{787DC6AE-9CE6-498D-9476-2936508EA224}" type="presOf" srcId="{113D258A-7628-41B8-B414-8DB2C525CED7}" destId="{5E64562B-489B-4407-B4BD-A82DCF0B6D51}" srcOrd="0" destOrd="0" presId="urn:microsoft.com/office/officeart/2005/8/layout/default"/>
    <dgm:cxn modelId="{5F5EB5C7-A959-43C0-AF49-C9C59FE1F5F2}" type="presOf" srcId="{5CD7BE56-CD41-443E-99A0-5D9E8B6FF05F}" destId="{4EC00B9E-7B5C-4DB7-8623-3C2088664E9E}" srcOrd="0" destOrd="0" presId="urn:microsoft.com/office/officeart/2005/8/layout/default"/>
    <dgm:cxn modelId="{751A5DD7-569C-4AC5-B34B-EDEC27341CFE}" type="presOf" srcId="{A4635464-C532-4F4D-9EBB-D0E235EF9B2C}" destId="{CB00F271-7BAA-4105-9928-BE83C82A21FB}" srcOrd="0" destOrd="0" presId="urn:microsoft.com/office/officeart/2005/8/layout/default"/>
    <dgm:cxn modelId="{1170BFE5-9B54-403A-9E83-FFA2E04B8196}" srcId="{A5697E02-9D0C-4730-B636-8D142E7BDCFC}" destId="{733157C4-7506-4718-ADF0-439632F1896B}" srcOrd="6" destOrd="0" parTransId="{7C72C1A3-20CC-4FDB-90D2-984CC0582BC4}" sibTransId="{33D607C5-0C61-4D18-A1AD-53550EFED37F}"/>
    <dgm:cxn modelId="{B792A7EC-CE13-4C95-997D-7DB69ABBC92D}" srcId="{A5697E02-9D0C-4730-B636-8D142E7BDCFC}" destId="{4881716C-0663-4AA7-8493-19C95EBD759C}" srcOrd="5" destOrd="0" parTransId="{F110850C-211F-4B81-869D-D8257785BA87}" sibTransId="{4D7CEA8B-BF0A-401D-98EE-C6D439A2FEF5}"/>
    <dgm:cxn modelId="{1C13B6F6-BE12-4A6F-8DE1-DE9CE29AC546}" srcId="{A5697E02-9D0C-4730-B636-8D142E7BDCFC}" destId="{5CD7BE56-CD41-443E-99A0-5D9E8B6FF05F}" srcOrd="2" destOrd="0" parTransId="{356A9E6D-2323-42AA-9991-2B46C843ABEC}" sibTransId="{6D888C56-A5FB-45ED-87C0-5ECDCE549BB1}"/>
    <dgm:cxn modelId="{6FF37CFC-D057-4D62-841C-6E27CB37C770}" srcId="{A5697E02-9D0C-4730-B636-8D142E7BDCFC}" destId="{C76F745B-9E26-41DE-9C4D-5C221A051BFE}" srcOrd="0" destOrd="0" parTransId="{222A5EE5-9211-4450-84C6-3920B2E2ABA2}" sibTransId="{3A1FB512-0E54-4429-AD5E-72688B3B444E}"/>
    <dgm:cxn modelId="{2B997BA0-FBEE-47C9-92AD-2CF1F05C0142}" type="presParOf" srcId="{0D30E666-9F53-4785-87E1-1BEA85E36CAD}" destId="{2424749B-12A8-4F94-B44D-3213A2D91D56}" srcOrd="0" destOrd="0" presId="urn:microsoft.com/office/officeart/2005/8/layout/default"/>
    <dgm:cxn modelId="{35738934-A5B6-4E06-9D0C-11FA2E2D4E26}" type="presParOf" srcId="{0D30E666-9F53-4785-87E1-1BEA85E36CAD}" destId="{479910BF-F19B-4659-80D7-0727F7979E9A}" srcOrd="1" destOrd="0" presId="urn:microsoft.com/office/officeart/2005/8/layout/default"/>
    <dgm:cxn modelId="{ADEF3BFB-8176-443C-8398-2F8E87E0AF10}" type="presParOf" srcId="{0D30E666-9F53-4785-87E1-1BEA85E36CAD}" destId="{CB00F271-7BAA-4105-9928-BE83C82A21FB}" srcOrd="2" destOrd="0" presId="urn:microsoft.com/office/officeart/2005/8/layout/default"/>
    <dgm:cxn modelId="{94DA4BFE-B98F-46DB-8B32-D058AD34C198}" type="presParOf" srcId="{0D30E666-9F53-4785-87E1-1BEA85E36CAD}" destId="{957673CF-105D-4EFA-A818-378B5398359E}" srcOrd="3" destOrd="0" presId="urn:microsoft.com/office/officeart/2005/8/layout/default"/>
    <dgm:cxn modelId="{60A69C17-B99E-4765-9C6F-8DA73265B7A6}" type="presParOf" srcId="{0D30E666-9F53-4785-87E1-1BEA85E36CAD}" destId="{4EC00B9E-7B5C-4DB7-8623-3C2088664E9E}" srcOrd="4" destOrd="0" presId="urn:microsoft.com/office/officeart/2005/8/layout/default"/>
    <dgm:cxn modelId="{B49B3E3C-4C88-4E76-8A3C-D63DFB6A95D6}" type="presParOf" srcId="{0D30E666-9F53-4785-87E1-1BEA85E36CAD}" destId="{5108493A-BAF2-4C5F-A8E0-BB15C0F55FC8}" srcOrd="5" destOrd="0" presId="urn:microsoft.com/office/officeart/2005/8/layout/default"/>
    <dgm:cxn modelId="{04E7AECB-0F8C-452E-BD8C-492A11986DA1}" type="presParOf" srcId="{0D30E666-9F53-4785-87E1-1BEA85E36CAD}" destId="{5CBFBAF9-8153-4C2E-B80A-79B418BE4928}" srcOrd="6" destOrd="0" presId="urn:microsoft.com/office/officeart/2005/8/layout/default"/>
    <dgm:cxn modelId="{E6C6EB8E-D2C1-4BC9-96AE-EE2B4681BF52}" type="presParOf" srcId="{0D30E666-9F53-4785-87E1-1BEA85E36CAD}" destId="{80E83DB1-6502-4672-A41C-DA90C35563AD}" srcOrd="7" destOrd="0" presId="urn:microsoft.com/office/officeart/2005/8/layout/default"/>
    <dgm:cxn modelId="{A9E55B00-B50E-43BD-824D-01EA48C5EEF1}" type="presParOf" srcId="{0D30E666-9F53-4785-87E1-1BEA85E36CAD}" destId="{7F240A25-40DA-4F66-B47D-D02BF00DDE73}" srcOrd="8" destOrd="0" presId="urn:microsoft.com/office/officeart/2005/8/layout/default"/>
    <dgm:cxn modelId="{57E2BA95-056F-45A7-8291-92BF9DA4E5AE}" type="presParOf" srcId="{0D30E666-9F53-4785-87E1-1BEA85E36CAD}" destId="{5F9F932A-CDBF-457D-B709-F42C3194A5BF}" srcOrd="9" destOrd="0" presId="urn:microsoft.com/office/officeart/2005/8/layout/default"/>
    <dgm:cxn modelId="{E61E156A-46FF-47FD-8158-25924DC8AC70}" type="presParOf" srcId="{0D30E666-9F53-4785-87E1-1BEA85E36CAD}" destId="{81B1AF89-ED04-492C-B433-746EF00EB601}" srcOrd="10" destOrd="0" presId="urn:microsoft.com/office/officeart/2005/8/layout/default"/>
    <dgm:cxn modelId="{2AD259D0-F7BC-42CB-B5E1-819EFE9A3D84}" type="presParOf" srcId="{0D30E666-9F53-4785-87E1-1BEA85E36CAD}" destId="{615225D7-339B-48B6-9818-F1E8EC604F35}" srcOrd="11" destOrd="0" presId="urn:microsoft.com/office/officeart/2005/8/layout/default"/>
    <dgm:cxn modelId="{1041C493-1139-471F-8B31-E4FD463060DC}" type="presParOf" srcId="{0D30E666-9F53-4785-87E1-1BEA85E36CAD}" destId="{6168C94D-BCE4-47AF-A667-61F8542D757C}" srcOrd="12" destOrd="0" presId="urn:microsoft.com/office/officeart/2005/8/layout/default"/>
    <dgm:cxn modelId="{1530E887-EB21-4835-9DF0-C5BB24C726EC}" type="presParOf" srcId="{0D30E666-9F53-4785-87E1-1BEA85E36CAD}" destId="{7CC40F5F-63ED-4AC9-86B6-B935C071C22B}" srcOrd="13" destOrd="0" presId="urn:microsoft.com/office/officeart/2005/8/layout/default"/>
    <dgm:cxn modelId="{C366165E-D4AD-4A37-A585-E241B2A99AF1}" type="presParOf" srcId="{0D30E666-9F53-4785-87E1-1BEA85E36CAD}" destId="{5E64562B-489B-4407-B4BD-A82DCF0B6D51}" srcOrd="14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697E02-9D0C-4730-B636-8D142E7BDCFC}" type="doc">
      <dgm:prSet loTypeId="urn:microsoft.com/office/officeart/2005/8/layout/default" loCatId="list" qsTypeId="urn:microsoft.com/office/officeart/2005/8/quickstyle/simple4#2" qsCatId="simple" csTypeId="urn:microsoft.com/office/officeart/2005/8/colors/accent1_2#2" csCatId="accent1" phldr="1"/>
      <dgm:spPr/>
      <dgm:t>
        <a:bodyPr/>
        <a:lstStyle/>
        <a:p>
          <a:endParaRPr lang="pl-PL"/>
        </a:p>
      </dgm:t>
    </dgm:pt>
    <dgm:pt modelId="{C76F745B-9E26-41DE-9C4D-5C221A051BFE}">
      <dgm:prSet phldrT="[Tekst]" custT="1"/>
      <dgm:spPr/>
      <dgm:t>
        <a:bodyPr/>
        <a:lstStyle/>
        <a:p>
          <a:r>
            <a:rPr lang="pl-PL" sz="2000" b="1" dirty="0">
              <a:solidFill>
                <a:schemeClr val="tx2"/>
              </a:solidFill>
            </a:rPr>
            <a:t>Zwiększenie wpływu sektora obywatelskiego na kreowanie polityk miejskich</a:t>
          </a:r>
        </a:p>
      </dgm:t>
    </dgm:pt>
    <dgm:pt modelId="{222A5EE5-9211-4450-84C6-3920B2E2ABA2}" type="parTrans" cxnId="{6FF37CFC-D057-4D62-841C-6E27CB37C770}">
      <dgm:prSet/>
      <dgm:spPr/>
      <dgm:t>
        <a:bodyPr/>
        <a:lstStyle/>
        <a:p>
          <a:endParaRPr lang="pl-PL"/>
        </a:p>
      </dgm:t>
    </dgm:pt>
    <dgm:pt modelId="{3A1FB512-0E54-4429-AD5E-72688B3B444E}" type="sibTrans" cxnId="{6FF37CFC-D057-4D62-841C-6E27CB37C770}">
      <dgm:prSet/>
      <dgm:spPr/>
      <dgm:t>
        <a:bodyPr/>
        <a:lstStyle/>
        <a:p>
          <a:endParaRPr lang="pl-PL"/>
        </a:p>
      </dgm:t>
    </dgm:pt>
    <dgm:pt modelId="{F73AFE75-59B0-4812-9124-7B86E305D59A}">
      <dgm:prSet phldrT="[Tekst]" custT="1"/>
      <dgm:spPr/>
      <dgm:t>
        <a:bodyPr/>
        <a:lstStyle/>
        <a:p>
          <a:r>
            <a:rPr lang="pl-PL" sz="2000" b="1" dirty="0">
              <a:solidFill>
                <a:schemeClr val="tx2"/>
              </a:solidFill>
            </a:rPr>
            <a:t>Wzmacnianie jakości i dostępności zadań publicznych</a:t>
          </a:r>
        </a:p>
      </dgm:t>
    </dgm:pt>
    <dgm:pt modelId="{64CADCEE-7DF3-4CEC-8066-4C0196D28A77}" type="parTrans" cxnId="{81CD2A5B-A0C0-40A7-99C7-E8ECAFF8D5BF}">
      <dgm:prSet/>
      <dgm:spPr/>
      <dgm:t>
        <a:bodyPr/>
        <a:lstStyle/>
        <a:p>
          <a:endParaRPr lang="pl-PL"/>
        </a:p>
      </dgm:t>
    </dgm:pt>
    <dgm:pt modelId="{27019B96-7C6A-470E-9EF3-B429BF7A5F9F}" type="sibTrans" cxnId="{81CD2A5B-A0C0-40A7-99C7-E8ECAFF8D5BF}">
      <dgm:prSet/>
      <dgm:spPr/>
      <dgm:t>
        <a:bodyPr/>
        <a:lstStyle/>
        <a:p>
          <a:endParaRPr lang="pl-PL"/>
        </a:p>
      </dgm:t>
    </dgm:pt>
    <dgm:pt modelId="{327005AA-0E43-4CFC-B90C-EE14CF109F21}">
      <dgm:prSet custT="1"/>
      <dgm:spPr/>
      <dgm:t>
        <a:bodyPr/>
        <a:lstStyle/>
        <a:p>
          <a:r>
            <a:rPr lang="pl-PL" sz="2000" b="1" dirty="0">
              <a:solidFill>
                <a:schemeClr val="tx2"/>
              </a:solidFill>
            </a:rPr>
            <a:t>Podniesienie atrakcyjności i różnorodności oferty NGO</a:t>
          </a:r>
        </a:p>
      </dgm:t>
    </dgm:pt>
    <dgm:pt modelId="{FB05D7C1-F7CD-4F23-AA04-1FD4CB89F20F}" type="parTrans" cxnId="{3ABE2600-BE0D-4D54-826B-7F2F57248982}">
      <dgm:prSet/>
      <dgm:spPr/>
      <dgm:t>
        <a:bodyPr/>
        <a:lstStyle/>
        <a:p>
          <a:endParaRPr lang="pl-PL"/>
        </a:p>
      </dgm:t>
    </dgm:pt>
    <dgm:pt modelId="{6ACA12EE-A2AE-4F52-85BE-BB974586E41B}" type="sibTrans" cxnId="{3ABE2600-BE0D-4D54-826B-7F2F57248982}">
      <dgm:prSet/>
      <dgm:spPr/>
      <dgm:t>
        <a:bodyPr/>
        <a:lstStyle/>
        <a:p>
          <a:endParaRPr lang="pl-PL"/>
        </a:p>
      </dgm:t>
    </dgm:pt>
    <dgm:pt modelId="{4881716C-0663-4AA7-8493-19C95EBD759C}">
      <dgm:prSet custT="1"/>
      <dgm:spPr/>
      <dgm:t>
        <a:bodyPr/>
        <a:lstStyle/>
        <a:p>
          <a:r>
            <a:rPr lang="pl-PL" sz="2000" b="1" dirty="0">
              <a:solidFill>
                <a:schemeClr val="tx2"/>
              </a:solidFill>
            </a:rPr>
            <a:t>Dostosowanie aktywności do potrzeb i oczekiwań młodych mieszkańców</a:t>
          </a:r>
        </a:p>
      </dgm:t>
    </dgm:pt>
    <dgm:pt modelId="{F110850C-211F-4B81-869D-D8257785BA87}" type="parTrans" cxnId="{B792A7EC-CE13-4C95-997D-7DB69ABBC92D}">
      <dgm:prSet/>
      <dgm:spPr/>
      <dgm:t>
        <a:bodyPr/>
        <a:lstStyle/>
        <a:p>
          <a:endParaRPr lang="pl-PL"/>
        </a:p>
      </dgm:t>
    </dgm:pt>
    <dgm:pt modelId="{4D7CEA8B-BF0A-401D-98EE-C6D439A2FEF5}" type="sibTrans" cxnId="{B792A7EC-CE13-4C95-997D-7DB69ABBC92D}">
      <dgm:prSet/>
      <dgm:spPr/>
      <dgm:t>
        <a:bodyPr/>
        <a:lstStyle/>
        <a:p>
          <a:endParaRPr lang="pl-PL"/>
        </a:p>
      </dgm:t>
    </dgm:pt>
    <dgm:pt modelId="{5CD7BE56-CD41-443E-99A0-5D9E8B6FF05F}">
      <dgm:prSet phldrT="[Tekst]" custT="1"/>
      <dgm:spPr/>
      <dgm:t>
        <a:bodyPr/>
        <a:lstStyle/>
        <a:p>
          <a:r>
            <a:rPr lang="pl-PL" sz="1600" dirty="0"/>
            <a:t>Wspieranie i promocja działalności NGO </a:t>
          </a:r>
          <a:r>
            <a:rPr lang="pl-PL" sz="1600" b="1" dirty="0">
              <a:solidFill>
                <a:schemeClr val="tx2">
                  <a:lumMod val="75000"/>
                </a:schemeClr>
              </a:solidFill>
            </a:rPr>
            <a:t>i </a:t>
          </a:r>
          <a:r>
            <a:rPr lang="pl-PL" sz="1600" b="1" dirty="0">
              <a:solidFill>
                <a:schemeClr val="tx2"/>
              </a:solidFill>
            </a:rPr>
            <a:t>podmiotów ekonomii społecznej, zwiększanie świadomości społecznej</a:t>
          </a:r>
        </a:p>
      </dgm:t>
    </dgm:pt>
    <dgm:pt modelId="{356A9E6D-2323-42AA-9991-2B46C843ABEC}" type="parTrans" cxnId="{1C13B6F6-BE12-4A6F-8DE1-DE9CE29AC546}">
      <dgm:prSet/>
      <dgm:spPr/>
      <dgm:t>
        <a:bodyPr/>
        <a:lstStyle/>
        <a:p>
          <a:endParaRPr lang="pl-PL"/>
        </a:p>
      </dgm:t>
    </dgm:pt>
    <dgm:pt modelId="{6D888C56-A5FB-45ED-87C0-5ECDCE549BB1}" type="sibTrans" cxnId="{1C13B6F6-BE12-4A6F-8DE1-DE9CE29AC546}">
      <dgm:prSet/>
      <dgm:spPr/>
      <dgm:t>
        <a:bodyPr/>
        <a:lstStyle/>
        <a:p>
          <a:endParaRPr lang="pl-PL"/>
        </a:p>
      </dgm:t>
    </dgm:pt>
    <dgm:pt modelId="{A4635464-C532-4F4D-9EBB-D0E235EF9B2C}">
      <dgm:prSet phldrT="[Tekst]" custT="1"/>
      <dgm:spPr/>
      <dgm:t>
        <a:bodyPr/>
        <a:lstStyle/>
        <a:p>
          <a:r>
            <a:rPr lang="pl-PL" sz="2000" b="1" dirty="0"/>
            <a:t>Rozwijanie kultury  współpracy </a:t>
          </a:r>
          <a:r>
            <a:rPr lang="pl-PL" sz="2000" b="1" dirty="0">
              <a:solidFill>
                <a:schemeClr val="tx2"/>
              </a:solidFill>
            </a:rPr>
            <a:t>poprzez wzmacnianie zaufania i dialog</a:t>
          </a:r>
        </a:p>
      </dgm:t>
    </dgm:pt>
    <dgm:pt modelId="{B45AC1CB-712B-41BC-AD15-B45E5186F463}" type="parTrans" cxnId="{201BB985-2E24-4667-883C-758C1BAA13A7}">
      <dgm:prSet/>
      <dgm:spPr/>
      <dgm:t>
        <a:bodyPr/>
        <a:lstStyle/>
        <a:p>
          <a:endParaRPr lang="pl-PL"/>
        </a:p>
      </dgm:t>
    </dgm:pt>
    <dgm:pt modelId="{C4AD91F3-D2C8-4075-8DD0-870EB841881A}" type="sibTrans" cxnId="{201BB985-2E24-4667-883C-758C1BAA13A7}">
      <dgm:prSet/>
      <dgm:spPr/>
      <dgm:t>
        <a:bodyPr/>
        <a:lstStyle/>
        <a:p>
          <a:endParaRPr lang="pl-PL"/>
        </a:p>
      </dgm:t>
    </dgm:pt>
    <dgm:pt modelId="{733157C4-7506-4718-ADF0-439632F1896B}">
      <dgm:prSet custT="1"/>
      <dgm:spPr/>
      <dgm:t>
        <a:bodyPr/>
        <a:lstStyle/>
        <a:p>
          <a:r>
            <a:rPr lang="pl-PL" sz="2000" b="1" dirty="0">
              <a:solidFill>
                <a:schemeClr val="tx2"/>
              </a:solidFill>
            </a:rPr>
            <a:t>Zwiększenie udziału NGO w konsultacjach ogłaszanych przez gminę</a:t>
          </a:r>
        </a:p>
      </dgm:t>
    </dgm:pt>
    <dgm:pt modelId="{7C72C1A3-20CC-4FDB-90D2-984CC0582BC4}" type="parTrans" cxnId="{1170BFE5-9B54-403A-9E83-FFA2E04B8196}">
      <dgm:prSet/>
      <dgm:spPr/>
      <dgm:t>
        <a:bodyPr/>
        <a:lstStyle/>
        <a:p>
          <a:endParaRPr lang="pl-PL"/>
        </a:p>
      </dgm:t>
    </dgm:pt>
    <dgm:pt modelId="{33D607C5-0C61-4D18-A1AD-53550EFED37F}" type="sibTrans" cxnId="{1170BFE5-9B54-403A-9E83-FFA2E04B8196}">
      <dgm:prSet/>
      <dgm:spPr/>
      <dgm:t>
        <a:bodyPr/>
        <a:lstStyle/>
        <a:p>
          <a:endParaRPr lang="pl-PL"/>
        </a:p>
      </dgm:t>
    </dgm:pt>
    <dgm:pt modelId="{113D258A-7628-41B8-B414-8DB2C525CED7}">
      <dgm:prSet custT="1"/>
      <dgm:spPr/>
      <dgm:t>
        <a:bodyPr/>
        <a:lstStyle/>
        <a:p>
          <a:r>
            <a:rPr lang="pl-PL" sz="2000" b="1" dirty="0">
              <a:solidFill>
                <a:schemeClr val="tx2"/>
              </a:solidFill>
            </a:rPr>
            <a:t>Zwiększenie roli jednostek </a:t>
          </a:r>
          <a:r>
            <a:rPr lang="pl-PL" sz="1800" b="1" dirty="0">
              <a:solidFill>
                <a:schemeClr val="tx2"/>
              </a:solidFill>
            </a:rPr>
            <a:t>organizacyjnych </a:t>
          </a:r>
          <a:r>
            <a:rPr lang="pl-PL" sz="2000" b="1" dirty="0">
              <a:solidFill>
                <a:schemeClr val="tx2"/>
              </a:solidFill>
            </a:rPr>
            <a:t>gminy we współpracy z NGO</a:t>
          </a:r>
        </a:p>
      </dgm:t>
    </dgm:pt>
    <dgm:pt modelId="{D0A39A19-2206-4397-9D16-8DD7325E0766}" type="parTrans" cxnId="{53AF5E47-F894-4EF1-BACC-282A978FF35E}">
      <dgm:prSet/>
      <dgm:spPr/>
      <dgm:t>
        <a:bodyPr/>
        <a:lstStyle/>
        <a:p>
          <a:endParaRPr lang="pl-PL"/>
        </a:p>
      </dgm:t>
    </dgm:pt>
    <dgm:pt modelId="{1247F866-BF6D-427A-BE59-47CD7221F69D}" type="sibTrans" cxnId="{53AF5E47-F894-4EF1-BACC-282A978FF35E}">
      <dgm:prSet/>
      <dgm:spPr/>
      <dgm:t>
        <a:bodyPr/>
        <a:lstStyle/>
        <a:p>
          <a:endParaRPr lang="pl-PL"/>
        </a:p>
      </dgm:t>
    </dgm:pt>
    <dgm:pt modelId="{0D30E666-9F53-4785-87E1-1BEA85E36CAD}" type="pres">
      <dgm:prSet presAssocID="{A5697E02-9D0C-4730-B636-8D142E7BDCFC}" presName="diagram" presStyleCnt="0">
        <dgm:presLayoutVars>
          <dgm:dir/>
          <dgm:resizeHandles val="exact"/>
        </dgm:presLayoutVars>
      </dgm:prSet>
      <dgm:spPr/>
    </dgm:pt>
    <dgm:pt modelId="{2424749B-12A8-4F94-B44D-3213A2D91D56}" type="pres">
      <dgm:prSet presAssocID="{C76F745B-9E26-41DE-9C4D-5C221A051BFE}" presName="node" presStyleLbl="node1" presStyleIdx="0" presStyleCnt="8" custScaleX="99698" custScaleY="130390" custLinFactNeighborX="-7545" custLinFactNeighborY="-5621">
        <dgm:presLayoutVars>
          <dgm:bulletEnabled val="1"/>
        </dgm:presLayoutVars>
      </dgm:prSet>
      <dgm:spPr/>
    </dgm:pt>
    <dgm:pt modelId="{479910BF-F19B-4659-80D7-0727F7979E9A}" type="pres">
      <dgm:prSet presAssocID="{3A1FB512-0E54-4429-AD5E-72688B3B444E}" presName="sibTrans" presStyleCnt="0"/>
      <dgm:spPr/>
    </dgm:pt>
    <dgm:pt modelId="{CB00F271-7BAA-4105-9928-BE83C82A21FB}" type="pres">
      <dgm:prSet presAssocID="{A4635464-C532-4F4D-9EBB-D0E235EF9B2C}" presName="node" presStyleLbl="node1" presStyleIdx="1" presStyleCnt="8" custScaleX="99531" custScaleY="130390" custLinFactNeighborX="-7055" custLinFactNeighborY="-5621">
        <dgm:presLayoutVars>
          <dgm:bulletEnabled val="1"/>
        </dgm:presLayoutVars>
      </dgm:prSet>
      <dgm:spPr/>
    </dgm:pt>
    <dgm:pt modelId="{957673CF-105D-4EFA-A818-378B5398359E}" type="pres">
      <dgm:prSet presAssocID="{C4AD91F3-D2C8-4075-8DD0-870EB841881A}" presName="sibTrans" presStyleCnt="0"/>
      <dgm:spPr/>
    </dgm:pt>
    <dgm:pt modelId="{4EC00B9E-7B5C-4DB7-8623-3C2088664E9E}" type="pres">
      <dgm:prSet presAssocID="{5CD7BE56-CD41-443E-99A0-5D9E8B6FF05F}" presName="node" presStyleLbl="node1" presStyleIdx="2" presStyleCnt="8" custScaleX="93331" custScaleY="130390" custLinFactNeighborX="-4775" custLinFactNeighborY="-5621">
        <dgm:presLayoutVars>
          <dgm:bulletEnabled val="1"/>
        </dgm:presLayoutVars>
      </dgm:prSet>
      <dgm:spPr/>
    </dgm:pt>
    <dgm:pt modelId="{5108493A-BAF2-4C5F-A8E0-BB15C0F55FC8}" type="pres">
      <dgm:prSet presAssocID="{6D888C56-A5FB-45ED-87C0-5ECDCE549BB1}" presName="sibTrans" presStyleCnt="0"/>
      <dgm:spPr/>
    </dgm:pt>
    <dgm:pt modelId="{5CBFBAF9-8153-4C2E-B80A-79B418BE4928}" type="pres">
      <dgm:prSet presAssocID="{F73AFE75-59B0-4812-9124-7B86E305D59A}" presName="node" presStyleLbl="node1" presStyleIdx="3" presStyleCnt="8" custScaleX="106347" custScaleY="133549" custLinFactNeighborX="-7989" custLinFactNeighborY="-7200">
        <dgm:presLayoutVars>
          <dgm:bulletEnabled val="1"/>
        </dgm:presLayoutVars>
      </dgm:prSet>
      <dgm:spPr/>
    </dgm:pt>
    <dgm:pt modelId="{80E83DB1-6502-4672-A41C-DA90C35563AD}" type="pres">
      <dgm:prSet presAssocID="{27019B96-7C6A-470E-9EF3-B429BF7A5F9F}" presName="sibTrans" presStyleCnt="0"/>
      <dgm:spPr/>
    </dgm:pt>
    <dgm:pt modelId="{7F240A25-40DA-4F66-B47D-D02BF00DDE73}" type="pres">
      <dgm:prSet presAssocID="{327005AA-0E43-4CFC-B90C-EE14CF109F21}" presName="node" presStyleLbl="node1" presStyleIdx="4" presStyleCnt="8" custScaleY="141678" custLinFactNeighborY="-2279">
        <dgm:presLayoutVars>
          <dgm:bulletEnabled val="1"/>
        </dgm:presLayoutVars>
      </dgm:prSet>
      <dgm:spPr/>
    </dgm:pt>
    <dgm:pt modelId="{5F9F932A-CDBF-457D-B709-F42C3194A5BF}" type="pres">
      <dgm:prSet presAssocID="{6ACA12EE-A2AE-4F52-85BE-BB974586E41B}" presName="sibTrans" presStyleCnt="0"/>
      <dgm:spPr/>
    </dgm:pt>
    <dgm:pt modelId="{81B1AF89-ED04-492C-B433-746EF00EB601}" type="pres">
      <dgm:prSet presAssocID="{4881716C-0663-4AA7-8493-19C95EBD759C}" presName="node" presStyleLbl="node1" presStyleIdx="5" presStyleCnt="8" custScaleY="141678" custLinFactNeighborX="-4561" custLinFactNeighborY="-2279">
        <dgm:presLayoutVars>
          <dgm:bulletEnabled val="1"/>
        </dgm:presLayoutVars>
      </dgm:prSet>
      <dgm:spPr/>
    </dgm:pt>
    <dgm:pt modelId="{615225D7-339B-48B6-9818-F1E8EC604F35}" type="pres">
      <dgm:prSet presAssocID="{4D7CEA8B-BF0A-401D-98EE-C6D439A2FEF5}" presName="sibTrans" presStyleCnt="0"/>
      <dgm:spPr/>
    </dgm:pt>
    <dgm:pt modelId="{6168C94D-BCE4-47AF-A667-61F8542D757C}" type="pres">
      <dgm:prSet presAssocID="{733157C4-7506-4718-ADF0-439632F1896B}" presName="node" presStyleLbl="node1" presStyleIdx="6" presStyleCnt="8" custScaleY="137120" custLinFactNeighborX="-5000" custLinFactNeighborY="-4054">
        <dgm:presLayoutVars>
          <dgm:bulletEnabled val="1"/>
        </dgm:presLayoutVars>
      </dgm:prSet>
      <dgm:spPr/>
    </dgm:pt>
    <dgm:pt modelId="{7CC40F5F-63ED-4AC9-86B6-B935C071C22B}" type="pres">
      <dgm:prSet presAssocID="{33D607C5-0C61-4D18-A1AD-53550EFED37F}" presName="sibTrans" presStyleCnt="0"/>
      <dgm:spPr/>
    </dgm:pt>
    <dgm:pt modelId="{5E64562B-489B-4407-B4BD-A82DCF0B6D51}" type="pres">
      <dgm:prSet presAssocID="{113D258A-7628-41B8-B414-8DB2C525CED7}" presName="node" presStyleLbl="node1" presStyleIdx="7" presStyleCnt="8" custScaleY="137174" custLinFactNeighborX="-8535" custLinFactNeighborY="-27">
        <dgm:presLayoutVars>
          <dgm:bulletEnabled val="1"/>
        </dgm:presLayoutVars>
      </dgm:prSet>
      <dgm:spPr/>
    </dgm:pt>
  </dgm:ptLst>
  <dgm:cxnLst>
    <dgm:cxn modelId="{3ABE2600-BE0D-4D54-826B-7F2F57248982}" srcId="{A5697E02-9D0C-4730-B636-8D142E7BDCFC}" destId="{327005AA-0E43-4CFC-B90C-EE14CF109F21}" srcOrd="4" destOrd="0" parTransId="{FB05D7C1-F7CD-4F23-AA04-1FD4CB89F20F}" sibTransId="{6ACA12EE-A2AE-4F52-85BE-BB974586E41B}"/>
    <dgm:cxn modelId="{A27BC327-A69A-41A9-9B2D-FD1727007353}" type="presOf" srcId="{327005AA-0E43-4CFC-B90C-EE14CF109F21}" destId="{7F240A25-40DA-4F66-B47D-D02BF00DDE73}" srcOrd="0" destOrd="0" presId="urn:microsoft.com/office/officeart/2005/8/layout/default"/>
    <dgm:cxn modelId="{81CD2A5B-A0C0-40A7-99C7-E8ECAFF8D5BF}" srcId="{A5697E02-9D0C-4730-B636-8D142E7BDCFC}" destId="{F73AFE75-59B0-4812-9124-7B86E305D59A}" srcOrd="3" destOrd="0" parTransId="{64CADCEE-7DF3-4CEC-8066-4C0196D28A77}" sibTransId="{27019B96-7C6A-470E-9EF3-B429BF7A5F9F}"/>
    <dgm:cxn modelId="{9155E55E-8F83-4790-9380-C3B2ED890245}" type="presOf" srcId="{A5697E02-9D0C-4730-B636-8D142E7BDCFC}" destId="{0D30E666-9F53-4785-87E1-1BEA85E36CAD}" srcOrd="0" destOrd="0" presId="urn:microsoft.com/office/officeart/2005/8/layout/default"/>
    <dgm:cxn modelId="{53AF5E47-F894-4EF1-BACC-282A978FF35E}" srcId="{A5697E02-9D0C-4730-B636-8D142E7BDCFC}" destId="{113D258A-7628-41B8-B414-8DB2C525CED7}" srcOrd="7" destOrd="0" parTransId="{D0A39A19-2206-4397-9D16-8DD7325E0766}" sibTransId="{1247F866-BF6D-427A-BE59-47CD7221F69D}"/>
    <dgm:cxn modelId="{11DE3250-E983-486E-A10B-C6B2A3EE0E85}" type="presOf" srcId="{C76F745B-9E26-41DE-9C4D-5C221A051BFE}" destId="{2424749B-12A8-4F94-B44D-3213A2D91D56}" srcOrd="0" destOrd="0" presId="urn:microsoft.com/office/officeart/2005/8/layout/default"/>
    <dgm:cxn modelId="{201BB985-2E24-4667-883C-758C1BAA13A7}" srcId="{A5697E02-9D0C-4730-B636-8D142E7BDCFC}" destId="{A4635464-C532-4F4D-9EBB-D0E235EF9B2C}" srcOrd="1" destOrd="0" parTransId="{B45AC1CB-712B-41BC-AD15-B45E5186F463}" sibTransId="{C4AD91F3-D2C8-4075-8DD0-870EB841881A}"/>
    <dgm:cxn modelId="{0E6D4893-847F-49EC-8609-AC854DD24EF5}" type="presOf" srcId="{F73AFE75-59B0-4812-9124-7B86E305D59A}" destId="{5CBFBAF9-8153-4C2E-B80A-79B418BE4928}" srcOrd="0" destOrd="0" presId="urn:microsoft.com/office/officeart/2005/8/layout/default"/>
    <dgm:cxn modelId="{AEDA859A-F9A5-4508-9409-90344C623746}" type="presOf" srcId="{4881716C-0663-4AA7-8493-19C95EBD759C}" destId="{81B1AF89-ED04-492C-B433-746EF00EB601}" srcOrd="0" destOrd="0" presId="urn:microsoft.com/office/officeart/2005/8/layout/default"/>
    <dgm:cxn modelId="{6174EF9B-CDFA-4693-A01B-7778413450ED}" type="presOf" srcId="{733157C4-7506-4718-ADF0-439632F1896B}" destId="{6168C94D-BCE4-47AF-A667-61F8542D757C}" srcOrd="0" destOrd="0" presId="urn:microsoft.com/office/officeart/2005/8/layout/default"/>
    <dgm:cxn modelId="{787DC6AE-9CE6-498D-9476-2936508EA224}" type="presOf" srcId="{113D258A-7628-41B8-B414-8DB2C525CED7}" destId="{5E64562B-489B-4407-B4BD-A82DCF0B6D51}" srcOrd="0" destOrd="0" presId="urn:microsoft.com/office/officeart/2005/8/layout/default"/>
    <dgm:cxn modelId="{5F5EB5C7-A959-43C0-AF49-C9C59FE1F5F2}" type="presOf" srcId="{5CD7BE56-CD41-443E-99A0-5D9E8B6FF05F}" destId="{4EC00B9E-7B5C-4DB7-8623-3C2088664E9E}" srcOrd="0" destOrd="0" presId="urn:microsoft.com/office/officeart/2005/8/layout/default"/>
    <dgm:cxn modelId="{751A5DD7-569C-4AC5-B34B-EDEC27341CFE}" type="presOf" srcId="{A4635464-C532-4F4D-9EBB-D0E235EF9B2C}" destId="{CB00F271-7BAA-4105-9928-BE83C82A21FB}" srcOrd="0" destOrd="0" presId="urn:microsoft.com/office/officeart/2005/8/layout/default"/>
    <dgm:cxn modelId="{1170BFE5-9B54-403A-9E83-FFA2E04B8196}" srcId="{A5697E02-9D0C-4730-B636-8D142E7BDCFC}" destId="{733157C4-7506-4718-ADF0-439632F1896B}" srcOrd="6" destOrd="0" parTransId="{7C72C1A3-20CC-4FDB-90D2-984CC0582BC4}" sibTransId="{33D607C5-0C61-4D18-A1AD-53550EFED37F}"/>
    <dgm:cxn modelId="{B792A7EC-CE13-4C95-997D-7DB69ABBC92D}" srcId="{A5697E02-9D0C-4730-B636-8D142E7BDCFC}" destId="{4881716C-0663-4AA7-8493-19C95EBD759C}" srcOrd="5" destOrd="0" parTransId="{F110850C-211F-4B81-869D-D8257785BA87}" sibTransId="{4D7CEA8B-BF0A-401D-98EE-C6D439A2FEF5}"/>
    <dgm:cxn modelId="{1C13B6F6-BE12-4A6F-8DE1-DE9CE29AC546}" srcId="{A5697E02-9D0C-4730-B636-8D142E7BDCFC}" destId="{5CD7BE56-CD41-443E-99A0-5D9E8B6FF05F}" srcOrd="2" destOrd="0" parTransId="{356A9E6D-2323-42AA-9991-2B46C843ABEC}" sibTransId="{6D888C56-A5FB-45ED-87C0-5ECDCE549BB1}"/>
    <dgm:cxn modelId="{6FF37CFC-D057-4D62-841C-6E27CB37C770}" srcId="{A5697E02-9D0C-4730-B636-8D142E7BDCFC}" destId="{C76F745B-9E26-41DE-9C4D-5C221A051BFE}" srcOrd="0" destOrd="0" parTransId="{222A5EE5-9211-4450-84C6-3920B2E2ABA2}" sibTransId="{3A1FB512-0E54-4429-AD5E-72688B3B444E}"/>
    <dgm:cxn modelId="{2B997BA0-FBEE-47C9-92AD-2CF1F05C0142}" type="presParOf" srcId="{0D30E666-9F53-4785-87E1-1BEA85E36CAD}" destId="{2424749B-12A8-4F94-B44D-3213A2D91D56}" srcOrd="0" destOrd="0" presId="urn:microsoft.com/office/officeart/2005/8/layout/default"/>
    <dgm:cxn modelId="{35738934-A5B6-4E06-9D0C-11FA2E2D4E26}" type="presParOf" srcId="{0D30E666-9F53-4785-87E1-1BEA85E36CAD}" destId="{479910BF-F19B-4659-80D7-0727F7979E9A}" srcOrd="1" destOrd="0" presId="urn:microsoft.com/office/officeart/2005/8/layout/default"/>
    <dgm:cxn modelId="{ADEF3BFB-8176-443C-8398-2F8E87E0AF10}" type="presParOf" srcId="{0D30E666-9F53-4785-87E1-1BEA85E36CAD}" destId="{CB00F271-7BAA-4105-9928-BE83C82A21FB}" srcOrd="2" destOrd="0" presId="urn:microsoft.com/office/officeart/2005/8/layout/default"/>
    <dgm:cxn modelId="{94DA4BFE-B98F-46DB-8B32-D058AD34C198}" type="presParOf" srcId="{0D30E666-9F53-4785-87E1-1BEA85E36CAD}" destId="{957673CF-105D-4EFA-A818-378B5398359E}" srcOrd="3" destOrd="0" presId="urn:microsoft.com/office/officeart/2005/8/layout/default"/>
    <dgm:cxn modelId="{60A69C17-B99E-4765-9C6F-8DA73265B7A6}" type="presParOf" srcId="{0D30E666-9F53-4785-87E1-1BEA85E36CAD}" destId="{4EC00B9E-7B5C-4DB7-8623-3C2088664E9E}" srcOrd="4" destOrd="0" presId="urn:microsoft.com/office/officeart/2005/8/layout/default"/>
    <dgm:cxn modelId="{B49B3E3C-4C88-4E76-8A3C-D63DFB6A95D6}" type="presParOf" srcId="{0D30E666-9F53-4785-87E1-1BEA85E36CAD}" destId="{5108493A-BAF2-4C5F-A8E0-BB15C0F55FC8}" srcOrd="5" destOrd="0" presId="urn:microsoft.com/office/officeart/2005/8/layout/default"/>
    <dgm:cxn modelId="{04E7AECB-0F8C-452E-BD8C-492A11986DA1}" type="presParOf" srcId="{0D30E666-9F53-4785-87E1-1BEA85E36CAD}" destId="{5CBFBAF9-8153-4C2E-B80A-79B418BE4928}" srcOrd="6" destOrd="0" presId="urn:microsoft.com/office/officeart/2005/8/layout/default"/>
    <dgm:cxn modelId="{E6C6EB8E-D2C1-4BC9-96AE-EE2B4681BF52}" type="presParOf" srcId="{0D30E666-9F53-4785-87E1-1BEA85E36CAD}" destId="{80E83DB1-6502-4672-A41C-DA90C35563AD}" srcOrd="7" destOrd="0" presId="urn:microsoft.com/office/officeart/2005/8/layout/default"/>
    <dgm:cxn modelId="{A9E55B00-B50E-43BD-824D-01EA48C5EEF1}" type="presParOf" srcId="{0D30E666-9F53-4785-87E1-1BEA85E36CAD}" destId="{7F240A25-40DA-4F66-B47D-D02BF00DDE73}" srcOrd="8" destOrd="0" presId="urn:microsoft.com/office/officeart/2005/8/layout/default"/>
    <dgm:cxn modelId="{57E2BA95-056F-45A7-8291-92BF9DA4E5AE}" type="presParOf" srcId="{0D30E666-9F53-4785-87E1-1BEA85E36CAD}" destId="{5F9F932A-CDBF-457D-B709-F42C3194A5BF}" srcOrd="9" destOrd="0" presId="urn:microsoft.com/office/officeart/2005/8/layout/default"/>
    <dgm:cxn modelId="{E61E156A-46FF-47FD-8158-25924DC8AC70}" type="presParOf" srcId="{0D30E666-9F53-4785-87E1-1BEA85E36CAD}" destId="{81B1AF89-ED04-492C-B433-746EF00EB601}" srcOrd="10" destOrd="0" presId="urn:microsoft.com/office/officeart/2005/8/layout/default"/>
    <dgm:cxn modelId="{2AD259D0-F7BC-42CB-B5E1-819EFE9A3D84}" type="presParOf" srcId="{0D30E666-9F53-4785-87E1-1BEA85E36CAD}" destId="{615225D7-339B-48B6-9818-F1E8EC604F35}" srcOrd="11" destOrd="0" presId="urn:microsoft.com/office/officeart/2005/8/layout/default"/>
    <dgm:cxn modelId="{1041C493-1139-471F-8B31-E4FD463060DC}" type="presParOf" srcId="{0D30E666-9F53-4785-87E1-1BEA85E36CAD}" destId="{6168C94D-BCE4-47AF-A667-61F8542D757C}" srcOrd="12" destOrd="0" presId="urn:microsoft.com/office/officeart/2005/8/layout/default"/>
    <dgm:cxn modelId="{1530E887-EB21-4835-9DF0-C5BB24C726EC}" type="presParOf" srcId="{0D30E666-9F53-4785-87E1-1BEA85E36CAD}" destId="{7CC40F5F-63ED-4AC9-86B6-B935C071C22B}" srcOrd="13" destOrd="0" presId="urn:microsoft.com/office/officeart/2005/8/layout/default"/>
    <dgm:cxn modelId="{C366165E-D4AD-4A37-A585-E241B2A99AF1}" type="presParOf" srcId="{0D30E666-9F53-4785-87E1-1BEA85E36CAD}" destId="{5E64562B-489B-4407-B4BD-A82DCF0B6D51}" srcOrd="14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5923A5-32EB-45EA-8E58-8B5C4A4136A7}" type="doc">
      <dgm:prSet loTypeId="urn:microsoft.com/office/officeart/2009/3/layout/StepUpProcess" loCatId="process" qsTypeId="urn:microsoft.com/office/officeart/2005/8/quickstyle/simple1#1" qsCatId="simple" csTypeId="urn:microsoft.com/office/officeart/2005/8/colors/accent1_2#4" csCatId="accent1" phldr="1"/>
      <dgm:spPr/>
      <dgm:t>
        <a:bodyPr/>
        <a:lstStyle/>
        <a:p>
          <a:endParaRPr lang="pl-PL"/>
        </a:p>
      </dgm:t>
    </dgm:pt>
    <dgm:pt modelId="{FD3038D6-807C-4604-84AE-61444E2CF79A}">
      <dgm:prSet phldrT="[Tekst]" custT="1"/>
      <dgm:spPr>
        <a:solidFill>
          <a:schemeClr val="bg1">
            <a:lumMod val="95000"/>
          </a:schemeClr>
        </a:solidFill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pPr algn="ctr"/>
          <a:r>
            <a:rPr lang="pl-PL" sz="2000" b="1" dirty="0"/>
            <a:t>START</a:t>
          </a:r>
          <a:br>
            <a:rPr lang="pl-PL" sz="2000" b="1" dirty="0"/>
          </a:br>
          <a:r>
            <a:rPr lang="pl-PL" sz="2000" b="1" dirty="0"/>
            <a:t>Ankieta </a:t>
          </a:r>
          <a:r>
            <a:rPr lang="pl-PL" sz="1800" b="1" dirty="0"/>
            <a:t> </a:t>
          </a:r>
          <a:r>
            <a:rPr lang="pl-PL" sz="2000" b="1" dirty="0"/>
            <a:t>11.08.2026</a:t>
          </a:r>
          <a:br>
            <a:rPr lang="pl-PL" sz="2000" dirty="0"/>
          </a:br>
          <a:endParaRPr lang="pl-PL" sz="2000" dirty="0"/>
        </a:p>
      </dgm:t>
    </dgm:pt>
    <dgm:pt modelId="{3F51C1A8-677B-468E-85AA-7206CE5D9BF7}" type="parTrans" cxnId="{83847DAD-6A29-4E29-9839-81FCABB65A88}">
      <dgm:prSet/>
      <dgm:spPr/>
      <dgm:t>
        <a:bodyPr/>
        <a:lstStyle/>
        <a:p>
          <a:endParaRPr lang="pl-PL"/>
        </a:p>
      </dgm:t>
    </dgm:pt>
    <dgm:pt modelId="{F08ED7CA-12D7-4FF1-8884-55BA163D25CC}" type="sibTrans" cxnId="{83847DAD-6A29-4E29-9839-81FCABB65A88}">
      <dgm:prSet/>
      <dgm:spPr/>
      <dgm:t>
        <a:bodyPr/>
        <a:lstStyle/>
        <a:p>
          <a:endParaRPr lang="pl-PL"/>
        </a:p>
      </dgm:t>
    </dgm:pt>
    <dgm:pt modelId="{1ADF5B76-E428-48FB-B194-7C98BC0635ED}">
      <dgm:prSet phldrT="[Tekst]" custT="1"/>
      <dgm:spPr/>
      <dgm:t>
        <a:bodyPr/>
        <a:lstStyle/>
        <a:p>
          <a:pPr algn="ctr"/>
          <a:r>
            <a:rPr lang="pl-PL" sz="2000" dirty="0"/>
            <a:t>Spotkanie</a:t>
          </a:r>
          <a:br>
            <a:rPr lang="pl-PL" sz="2000" dirty="0"/>
          </a:br>
          <a:r>
            <a:rPr lang="pl-PL" sz="2000" dirty="0"/>
            <a:t>warsztatowe </a:t>
          </a:r>
          <a:r>
            <a:rPr lang="pl-PL" sz="2000" b="1" dirty="0"/>
            <a:t>Wrzesień 2026</a:t>
          </a:r>
        </a:p>
      </dgm:t>
    </dgm:pt>
    <dgm:pt modelId="{796B8007-C7F2-4E53-9997-D267CD546696}" type="parTrans" cxnId="{69177C5C-A222-4478-ACFD-3167ACAAAE0C}">
      <dgm:prSet/>
      <dgm:spPr/>
      <dgm:t>
        <a:bodyPr/>
        <a:lstStyle/>
        <a:p>
          <a:endParaRPr lang="pl-PL"/>
        </a:p>
      </dgm:t>
    </dgm:pt>
    <dgm:pt modelId="{04F00AD1-D235-4DA0-B8A6-8844B08DFB7A}" type="sibTrans" cxnId="{69177C5C-A222-4478-ACFD-3167ACAAAE0C}">
      <dgm:prSet/>
      <dgm:spPr/>
      <dgm:t>
        <a:bodyPr/>
        <a:lstStyle/>
        <a:p>
          <a:endParaRPr lang="pl-PL"/>
        </a:p>
      </dgm:t>
    </dgm:pt>
    <dgm:pt modelId="{57439DD0-7EA4-41DC-82E6-B5CE6DAA12FF}">
      <dgm:prSet phldrT="[Tekst]" custT="1"/>
      <dgm:spPr/>
      <dgm:t>
        <a:bodyPr/>
        <a:lstStyle/>
        <a:p>
          <a:pPr algn="ctr"/>
          <a:r>
            <a:rPr lang="pl-PL" sz="2000" dirty="0"/>
            <a:t>Uchwalenie Programu</a:t>
          </a:r>
          <a:br>
            <a:rPr lang="pl-PL" sz="2000" dirty="0"/>
          </a:br>
          <a:r>
            <a:rPr lang="pl-PL" sz="2000" b="1" dirty="0"/>
            <a:t>Listopad 2026</a:t>
          </a:r>
        </a:p>
      </dgm:t>
    </dgm:pt>
    <dgm:pt modelId="{2B1A4C0E-3C11-40CE-8F20-68951B64C327}" type="parTrans" cxnId="{7AAE65CF-F4D7-4230-BBE6-54EB6BFDA01A}">
      <dgm:prSet/>
      <dgm:spPr/>
      <dgm:t>
        <a:bodyPr/>
        <a:lstStyle/>
        <a:p>
          <a:endParaRPr lang="pl-PL"/>
        </a:p>
      </dgm:t>
    </dgm:pt>
    <dgm:pt modelId="{42F157B0-B710-44AD-B03D-9CE77867FCF5}" type="sibTrans" cxnId="{7AAE65CF-F4D7-4230-BBE6-54EB6BFDA01A}">
      <dgm:prSet/>
      <dgm:spPr/>
      <dgm:t>
        <a:bodyPr/>
        <a:lstStyle/>
        <a:p>
          <a:endParaRPr lang="pl-PL"/>
        </a:p>
      </dgm:t>
    </dgm:pt>
    <dgm:pt modelId="{9EC7A98E-4241-44FF-829B-253AE54F08FA}">
      <dgm:prSet phldrT="[Tekst]" custT="1"/>
      <dgm:spPr/>
      <dgm:t>
        <a:bodyPr/>
        <a:lstStyle/>
        <a:p>
          <a:pPr algn="ctr"/>
          <a:r>
            <a:rPr lang="pl-PL" sz="2000" dirty="0"/>
            <a:t>II etap konsultacji</a:t>
          </a:r>
          <a:br>
            <a:rPr lang="pl-PL" sz="2000" dirty="0"/>
          </a:br>
          <a:r>
            <a:rPr lang="pl-PL" sz="2000" b="1" dirty="0"/>
            <a:t>Październik 2026</a:t>
          </a:r>
        </a:p>
      </dgm:t>
    </dgm:pt>
    <dgm:pt modelId="{66A375A6-5E48-41B4-A441-039D872CD12E}" type="parTrans" cxnId="{A44F7BD6-2F1E-4E6A-AD55-7B8FF308E356}">
      <dgm:prSet/>
      <dgm:spPr/>
      <dgm:t>
        <a:bodyPr/>
        <a:lstStyle/>
        <a:p>
          <a:endParaRPr lang="pl-PL"/>
        </a:p>
      </dgm:t>
    </dgm:pt>
    <dgm:pt modelId="{37D8316F-5910-4F2F-83B3-20821FED4817}" type="sibTrans" cxnId="{A44F7BD6-2F1E-4E6A-AD55-7B8FF308E356}">
      <dgm:prSet/>
      <dgm:spPr/>
      <dgm:t>
        <a:bodyPr/>
        <a:lstStyle/>
        <a:p>
          <a:endParaRPr lang="pl-PL"/>
        </a:p>
      </dgm:t>
    </dgm:pt>
    <dgm:pt modelId="{9B7FAC11-AAD6-452B-BC2A-A776B2B2079D}">
      <dgm:prSet phldrT="[Tekst]" custT="1"/>
      <dgm:spPr/>
      <dgm:t>
        <a:bodyPr/>
        <a:lstStyle/>
        <a:p>
          <a:pPr algn="ctr"/>
          <a:r>
            <a:rPr lang="pl-PL" sz="2000" dirty="0"/>
            <a:t>Prace nad Programem RDPP </a:t>
          </a:r>
          <a:r>
            <a:rPr lang="pl-PL" sz="2000" b="1" dirty="0"/>
            <a:t>Wrzesień/</a:t>
          </a:r>
        </a:p>
        <a:p>
          <a:pPr algn="ctr"/>
          <a:r>
            <a:rPr lang="pl-PL" sz="2000" b="1" dirty="0"/>
            <a:t>Październik 2026</a:t>
          </a:r>
        </a:p>
      </dgm:t>
    </dgm:pt>
    <dgm:pt modelId="{920CF23E-88B3-4BDC-B9CB-67F82813183C}" type="parTrans" cxnId="{F5113013-375C-4A05-BDD9-8CEFC6194D97}">
      <dgm:prSet/>
      <dgm:spPr/>
      <dgm:t>
        <a:bodyPr/>
        <a:lstStyle/>
        <a:p>
          <a:endParaRPr lang="pl-PL"/>
        </a:p>
      </dgm:t>
    </dgm:pt>
    <dgm:pt modelId="{BEBD9FDB-C59A-4C2B-8AC2-5801CFACEC53}" type="sibTrans" cxnId="{F5113013-375C-4A05-BDD9-8CEFC6194D97}">
      <dgm:prSet/>
      <dgm:spPr/>
      <dgm:t>
        <a:bodyPr/>
        <a:lstStyle/>
        <a:p>
          <a:endParaRPr lang="pl-PL"/>
        </a:p>
      </dgm:t>
    </dgm:pt>
    <dgm:pt modelId="{38569555-63DF-4AD9-8684-CFC4D7D6607A}" type="pres">
      <dgm:prSet presAssocID="{FD5923A5-32EB-45EA-8E58-8B5C4A4136A7}" presName="rootnode" presStyleCnt="0">
        <dgm:presLayoutVars>
          <dgm:chMax/>
          <dgm:chPref/>
          <dgm:dir/>
          <dgm:animLvl val="lvl"/>
        </dgm:presLayoutVars>
      </dgm:prSet>
      <dgm:spPr/>
    </dgm:pt>
    <dgm:pt modelId="{409D901D-AAC1-4547-B452-77E9723F74C5}" type="pres">
      <dgm:prSet presAssocID="{FD3038D6-807C-4604-84AE-61444E2CF79A}" presName="composite" presStyleCnt="0"/>
      <dgm:spPr/>
    </dgm:pt>
    <dgm:pt modelId="{884F5F7D-AC1C-4829-BD9D-B11CE8587E2D}" type="pres">
      <dgm:prSet presAssocID="{FD3038D6-807C-4604-84AE-61444E2CF79A}" presName="LShape" presStyleLbl="alignNode1" presStyleIdx="0" presStyleCnt="9"/>
      <dgm:spPr/>
    </dgm:pt>
    <dgm:pt modelId="{AA226E41-2557-4219-9D14-562A0ECF7397}" type="pres">
      <dgm:prSet presAssocID="{FD3038D6-807C-4604-84AE-61444E2CF79A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95A5CD8A-A56D-42C5-A633-7A319719451D}" type="pres">
      <dgm:prSet presAssocID="{FD3038D6-807C-4604-84AE-61444E2CF79A}" presName="Triangle" presStyleLbl="alignNode1" presStyleIdx="1" presStyleCnt="9"/>
      <dgm:spPr/>
    </dgm:pt>
    <dgm:pt modelId="{C084C0AE-1761-4052-993F-EBD3D13437F8}" type="pres">
      <dgm:prSet presAssocID="{F08ED7CA-12D7-4FF1-8884-55BA163D25CC}" presName="sibTrans" presStyleCnt="0"/>
      <dgm:spPr/>
    </dgm:pt>
    <dgm:pt modelId="{5CF0581A-6575-4B14-ABAA-AAFC559CA626}" type="pres">
      <dgm:prSet presAssocID="{F08ED7CA-12D7-4FF1-8884-55BA163D25CC}" presName="space" presStyleCnt="0"/>
      <dgm:spPr/>
    </dgm:pt>
    <dgm:pt modelId="{C3437A56-48C5-41ED-B248-86C6262EE101}" type="pres">
      <dgm:prSet presAssocID="{1ADF5B76-E428-48FB-B194-7C98BC0635ED}" presName="composite" presStyleCnt="0"/>
      <dgm:spPr/>
    </dgm:pt>
    <dgm:pt modelId="{FEAC50EF-D813-4DB1-AAC3-AA946E12E196}" type="pres">
      <dgm:prSet presAssocID="{1ADF5B76-E428-48FB-B194-7C98BC0635ED}" presName="LShape" presStyleLbl="alignNode1" presStyleIdx="2" presStyleCnt="9"/>
      <dgm:spPr/>
    </dgm:pt>
    <dgm:pt modelId="{170C050A-6D18-4723-B160-0BA608B771D1}" type="pres">
      <dgm:prSet presAssocID="{1ADF5B76-E428-48FB-B194-7C98BC0635ED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7202103B-2749-4AB7-ADE5-5CDC343C010B}" type="pres">
      <dgm:prSet presAssocID="{1ADF5B76-E428-48FB-B194-7C98BC0635ED}" presName="Triangle" presStyleLbl="alignNode1" presStyleIdx="3" presStyleCnt="9"/>
      <dgm:spPr/>
    </dgm:pt>
    <dgm:pt modelId="{D4F920A9-F7E8-4393-B8DB-B48AD38613CA}" type="pres">
      <dgm:prSet presAssocID="{04F00AD1-D235-4DA0-B8A6-8844B08DFB7A}" presName="sibTrans" presStyleCnt="0"/>
      <dgm:spPr/>
    </dgm:pt>
    <dgm:pt modelId="{E499A60D-2F3A-4E07-84C4-8D7C0AA039D3}" type="pres">
      <dgm:prSet presAssocID="{04F00AD1-D235-4DA0-B8A6-8844B08DFB7A}" presName="space" presStyleCnt="0"/>
      <dgm:spPr/>
    </dgm:pt>
    <dgm:pt modelId="{4D84D844-FAD2-40DC-8419-2016C1E3D199}" type="pres">
      <dgm:prSet presAssocID="{9B7FAC11-AAD6-452B-BC2A-A776B2B2079D}" presName="composite" presStyleCnt="0"/>
      <dgm:spPr/>
    </dgm:pt>
    <dgm:pt modelId="{D59D4232-B3DC-4B64-8B5A-1D90AB43CD24}" type="pres">
      <dgm:prSet presAssocID="{9B7FAC11-AAD6-452B-BC2A-A776B2B2079D}" presName="LShape" presStyleLbl="alignNode1" presStyleIdx="4" presStyleCnt="9"/>
      <dgm:spPr/>
    </dgm:pt>
    <dgm:pt modelId="{8C9E7735-B8F0-49E4-A804-FD1A95D295E5}" type="pres">
      <dgm:prSet presAssocID="{9B7FAC11-AAD6-452B-BC2A-A776B2B2079D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91AF628A-7B2F-4FD2-8A3C-CD766D7F047A}" type="pres">
      <dgm:prSet presAssocID="{9B7FAC11-AAD6-452B-BC2A-A776B2B2079D}" presName="Triangle" presStyleLbl="alignNode1" presStyleIdx="5" presStyleCnt="9"/>
      <dgm:spPr/>
    </dgm:pt>
    <dgm:pt modelId="{B6F0A988-E4C4-4343-8B00-EFDB4CAB2A6F}" type="pres">
      <dgm:prSet presAssocID="{BEBD9FDB-C59A-4C2B-8AC2-5801CFACEC53}" presName="sibTrans" presStyleCnt="0"/>
      <dgm:spPr/>
    </dgm:pt>
    <dgm:pt modelId="{14EB3D50-FC58-4420-95F3-A87B508E9725}" type="pres">
      <dgm:prSet presAssocID="{BEBD9FDB-C59A-4C2B-8AC2-5801CFACEC53}" presName="space" presStyleCnt="0"/>
      <dgm:spPr/>
    </dgm:pt>
    <dgm:pt modelId="{B1B72A64-A839-4E3C-BD35-988FD61946F3}" type="pres">
      <dgm:prSet presAssocID="{9EC7A98E-4241-44FF-829B-253AE54F08FA}" presName="composite" presStyleCnt="0"/>
      <dgm:spPr/>
    </dgm:pt>
    <dgm:pt modelId="{D46DB645-D7B2-4EBF-AAF5-C4664B8C3007}" type="pres">
      <dgm:prSet presAssocID="{9EC7A98E-4241-44FF-829B-253AE54F08FA}" presName="LShape" presStyleLbl="alignNode1" presStyleIdx="6" presStyleCnt="9"/>
      <dgm:spPr/>
    </dgm:pt>
    <dgm:pt modelId="{19AE02D2-6597-4F15-A6A1-C998EEB50E4D}" type="pres">
      <dgm:prSet presAssocID="{9EC7A98E-4241-44FF-829B-253AE54F08FA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54CB054D-50E8-4376-B2AD-E5355EC498F0}" type="pres">
      <dgm:prSet presAssocID="{9EC7A98E-4241-44FF-829B-253AE54F08FA}" presName="Triangle" presStyleLbl="alignNode1" presStyleIdx="7" presStyleCnt="9"/>
      <dgm:spPr/>
    </dgm:pt>
    <dgm:pt modelId="{3ABFDDE3-979D-4766-AF9A-762976F8030F}" type="pres">
      <dgm:prSet presAssocID="{37D8316F-5910-4F2F-83B3-20821FED4817}" presName="sibTrans" presStyleCnt="0"/>
      <dgm:spPr/>
    </dgm:pt>
    <dgm:pt modelId="{5B2F8FAB-3590-43D4-BA14-3E26DDA13601}" type="pres">
      <dgm:prSet presAssocID="{37D8316F-5910-4F2F-83B3-20821FED4817}" presName="space" presStyleCnt="0"/>
      <dgm:spPr/>
    </dgm:pt>
    <dgm:pt modelId="{033BD377-CA63-443E-A39E-FB4A367C05E9}" type="pres">
      <dgm:prSet presAssocID="{57439DD0-7EA4-41DC-82E6-B5CE6DAA12FF}" presName="composite" presStyleCnt="0"/>
      <dgm:spPr/>
    </dgm:pt>
    <dgm:pt modelId="{5BD6BCCC-6707-47B4-BAAA-FE41E73A170A}" type="pres">
      <dgm:prSet presAssocID="{57439DD0-7EA4-41DC-82E6-B5CE6DAA12FF}" presName="LShape" presStyleLbl="alignNode1" presStyleIdx="8" presStyleCnt="9"/>
      <dgm:spPr/>
    </dgm:pt>
    <dgm:pt modelId="{872A1876-7F0C-47BF-9F37-78E95E1A5413}" type="pres">
      <dgm:prSet presAssocID="{57439DD0-7EA4-41DC-82E6-B5CE6DAA12FF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F5113013-375C-4A05-BDD9-8CEFC6194D97}" srcId="{FD5923A5-32EB-45EA-8E58-8B5C4A4136A7}" destId="{9B7FAC11-AAD6-452B-BC2A-A776B2B2079D}" srcOrd="2" destOrd="0" parTransId="{920CF23E-88B3-4BDC-B9CB-67F82813183C}" sibTransId="{BEBD9FDB-C59A-4C2B-8AC2-5801CFACEC53}"/>
    <dgm:cxn modelId="{69177C5C-A222-4478-ACFD-3167ACAAAE0C}" srcId="{FD5923A5-32EB-45EA-8E58-8B5C4A4136A7}" destId="{1ADF5B76-E428-48FB-B194-7C98BC0635ED}" srcOrd="1" destOrd="0" parTransId="{796B8007-C7F2-4E53-9997-D267CD546696}" sibTransId="{04F00AD1-D235-4DA0-B8A6-8844B08DFB7A}"/>
    <dgm:cxn modelId="{98900252-4762-48B5-8542-A12D2271A808}" type="presOf" srcId="{9EC7A98E-4241-44FF-829B-253AE54F08FA}" destId="{19AE02D2-6597-4F15-A6A1-C998EEB50E4D}" srcOrd="0" destOrd="0" presId="urn:microsoft.com/office/officeart/2009/3/layout/StepUpProcess"/>
    <dgm:cxn modelId="{83847DAD-6A29-4E29-9839-81FCABB65A88}" srcId="{FD5923A5-32EB-45EA-8E58-8B5C4A4136A7}" destId="{FD3038D6-807C-4604-84AE-61444E2CF79A}" srcOrd="0" destOrd="0" parTransId="{3F51C1A8-677B-468E-85AA-7206CE5D9BF7}" sibTransId="{F08ED7CA-12D7-4FF1-8884-55BA163D25CC}"/>
    <dgm:cxn modelId="{95E74FB6-E21A-400B-83A5-4ABED86120DA}" type="presOf" srcId="{1ADF5B76-E428-48FB-B194-7C98BC0635ED}" destId="{170C050A-6D18-4723-B160-0BA608B771D1}" srcOrd="0" destOrd="0" presId="urn:microsoft.com/office/officeart/2009/3/layout/StepUpProcess"/>
    <dgm:cxn modelId="{0B0B04CF-2B06-47C3-9811-DE0A8CC92035}" type="presOf" srcId="{FD5923A5-32EB-45EA-8E58-8B5C4A4136A7}" destId="{38569555-63DF-4AD9-8684-CFC4D7D6607A}" srcOrd="0" destOrd="0" presId="urn:microsoft.com/office/officeart/2009/3/layout/StepUpProcess"/>
    <dgm:cxn modelId="{7AAE65CF-F4D7-4230-BBE6-54EB6BFDA01A}" srcId="{FD5923A5-32EB-45EA-8E58-8B5C4A4136A7}" destId="{57439DD0-7EA4-41DC-82E6-B5CE6DAA12FF}" srcOrd="4" destOrd="0" parTransId="{2B1A4C0E-3C11-40CE-8F20-68951B64C327}" sibTransId="{42F157B0-B710-44AD-B03D-9CE77867FCF5}"/>
    <dgm:cxn modelId="{A44F7BD6-2F1E-4E6A-AD55-7B8FF308E356}" srcId="{FD5923A5-32EB-45EA-8E58-8B5C4A4136A7}" destId="{9EC7A98E-4241-44FF-829B-253AE54F08FA}" srcOrd="3" destOrd="0" parTransId="{66A375A6-5E48-41B4-A441-039D872CD12E}" sibTransId="{37D8316F-5910-4F2F-83B3-20821FED4817}"/>
    <dgm:cxn modelId="{0E3C75E0-7ACD-4EF6-9513-7099A865E9AF}" type="presOf" srcId="{FD3038D6-807C-4604-84AE-61444E2CF79A}" destId="{AA226E41-2557-4219-9D14-562A0ECF7397}" srcOrd="0" destOrd="0" presId="urn:microsoft.com/office/officeart/2009/3/layout/StepUpProcess"/>
    <dgm:cxn modelId="{97842DEE-7C91-4576-8257-88BD05029BDB}" type="presOf" srcId="{9B7FAC11-AAD6-452B-BC2A-A776B2B2079D}" destId="{8C9E7735-B8F0-49E4-A804-FD1A95D295E5}" srcOrd="0" destOrd="0" presId="urn:microsoft.com/office/officeart/2009/3/layout/StepUpProcess"/>
    <dgm:cxn modelId="{7A0AD1EF-1BB7-498D-9659-E15B3E14C0BB}" type="presOf" srcId="{57439DD0-7EA4-41DC-82E6-B5CE6DAA12FF}" destId="{872A1876-7F0C-47BF-9F37-78E95E1A5413}" srcOrd="0" destOrd="0" presId="urn:microsoft.com/office/officeart/2009/3/layout/StepUpProcess"/>
    <dgm:cxn modelId="{6BD93F20-92F8-4FBE-AB59-26434BBD11E1}" type="presParOf" srcId="{38569555-63DF-4AD9-8684-CFC4D7D6607A}" destId="{409D901D-AAC1-4547-B452-77E9723F74C5}" srcOrd="0" destOrd="0" presId="urn:microsoft.com/office/officeart/2009/3/layout/StepUpProcess"/>
    <dgm:cxn modelId="{AACD31BE-548C-4846-B91D-EAC82ED39DCF}" type="presParOf" srcId="{409D901D-AAC1-4547-B452-77E9723F74C5}" destId="{884F5F7D-AC1C-4829-BD9D-B11CE8587E2D}" srcOrd="0" destOrd="0" presId="urn:microsoft.com/office/officeart/2009/3/layout/StepUpProcess"/>
    <dgm:cxn modelId="{A5DA5C5C-FC4A-42A1-A923-8733B81C1C22}" type="presParOf" srcId="{409D901D-AAC1-4547-B452-77E9723F74C5}" destId="{AA226E41-2557-4219-9D14-562A0ECF7397}" srcOrd="1" destOrd="0" presId="urn:microsoft.com/office/officeart/2009/3/layout/StepUpProcess"/>
    <dgm:cxn modelId="{A66D7FAC-7AEA-449E-B8E8-015F6AB419B5}" type="presParOf" srcId="{409D901D-AAC1-4547-B452-77E9723F74C5}" destId="{95A5CD8A-A56D-42C5-A633-7A319719451D}" srcOrd="2" destOrd="0" presId="urn:microsoft.com/office/officeart/2009/3/layout/StepUpProcess"/>
    <dgm:cxn modelId="{6A0DF117-6AF0-4047-AF6C-9FFF478E1171}" type="presParOf" srcId="{38569555-63DF-4AD9-8684-CFC4D7D6607A}" destId="{C084C0AE-1761-4052-993F-EBD3D13437F8}" srcOrd="1" destOrd="0" presId="urn:microsoft.com/office/officeart/2009/3/layout/StepUpProcess"/>
    <dgm:cxn modelId="{9E205089-8D55-49F8-AA3B-F379313EDAB6}" type="presParOf" srcId="{C084C0AE-1761-4052-993F-EBD3D13437F8}" destId="{5CF0581A-6575-4B14-ABAA-AAFC559CA626}" srcOrd="0" destOrd="0" presId="urn:microsoft.com/office/officeart/2009/3/layout/StepUpProcess"/>
    <dgm:cxn modelId="{00783280-B5E6-4DBC-BDF0-D73FE83673B1}" type="presParOf" srcId="{38569555-63DF-4AD9-8684-CFC4D7D6607A}" destId="{C3437A56-48C5-41ED-B248-86C6262EE101}" srcOrd="2" destOrd="0" presId="urn:microsoft.com/office/officeart/2009/3/layout/StepUpProcess"/>
    <dgm:cxn modelId="{A564D8AE-C163-400A-B993-10696F7769F7}" type="presParOf" srcId="{C3437A56-48C5-41ED-B248-86C6262EE101}" destId="{FEAC50EF-D813-4DB1-AAC3-AA946E12E196}" srcOrd="0" destOrd="0" presId="urn:microsoft.com/office/officeart/2009/3/layout/StepUpProcess"/>
    <dgm:cxn modelId="{318CB94E-D33B-48B5-832A-A36A8EC99BD2}" type="presParOf" srcId="{C3437A56-48C5-41ED-B248-86C6262EE101}" destId="{170C050A-6D18-4723-B160-0BA608B771D1}" srcOrd="1" destOrd="0" presId="urn:microsoft.com/office/officeart/2009/3/layout/StepUpProcess"/>
    <dgm:cxn modelId="{13DB1B12-CE88-44CF-A371-52B4E74B180C}" type="presParOf" srcId="{C3437A56-48C5-41ED-B248-86C6262EE101}" destId="{7202103B-2749-4AB7-ADE5-5CDC343C010B}" srcOrd="2" destOrd="0" presId="urn:microsoft.com/office/officeart/2009/3/layout/StepUpProcess"/>
    <dgm:cxn modelId="{FBC7F395-46C8-4D13-86D0-5ADC48644F1B}" type="presParOf" srcId="{38569555-63DF-4AD9-8684-CFC4D7D6607A}" destId="{D4F920A9-F7E8-4393-B8DB-B48AD38613CA}" srcOrd="3" destOrd="0" presId="urn:microsoft.com/office/officeart/2009/3/layout/StepUpProcess"/>
    <dgm:cxn modelId="{74D49C25-2528-48A3-A2DB-78706D6895A0}" type="presParOf" srcId="{D4F920A9-F7E8-4393-B8DB-B48AD38613CA}" destId="{E499A60D-2F3A-4E07-84C4-8D7C0AA039D3}" srcOrd="0" destOrd="0" presId="urn:microsoft.com/office/officeart/2009/3/layout/StepUpProcess"/>
    <dgm:cxn modelId="{ABA59C37-1603-44CD-BA32-9DBA640D7D08}" type="presParOf" srcId="{38569555-63DF-4AD9-8684-CFC4D7D6607A}" destId="{4D84D844-FAD2-40DC-8419-2016C1E3D199}" srcOrd="4" destOrd="0" presId="urn:microsoft.com/office/officeart/2009/3/layout/StepUpProcess"/>
    <dgm:cxn modelId="{3595C355-34CE-4FCB-9F91-76949B15F571}" type="presParOf" srcId="{4D84D844-FAD2-40DC-8419-2016C1E3D199}" destId="{D59D4232-B3DC-4B64-8B5A-1D90AB43CD24}" srcOrd="0" destOrd="0" presId="urn:microsoft.com/office/officeart/2009/3/layout/StepUpProcess"/>
    <dgm:cxn modelId="{4E8B9247-7116-4FE5-B9F5-6EE84B149B20}" type="presParOf" srcId="{4D84D844-FAD2-40DC-8419-2016C1E3D199}" destId="{8C9E7735-B8F0-49E4-A804-FD1A95D295E5}" srcOrd="1" destOrd="0" presId="urn:microsoft.com/office/officeart/2009/3/layout/StepUpProcess"/>
    <dgm:cxn modelId="{3C5A5B89-F3A4-4230-AEAF-4CF52005088E}" type="presParOf" srcId="{4D84D844-FAD2-40DC-8419-2016C1E3D199}" destId="{91AF628A-7B2F-4FD2-8A3C-CD766D7F047A}" srcOrd="2" destOrd="0" presId="urn:microsoft.com/office/officeart/2009/3/layout/StepUpProcess"/>
    <dgm:cxn modelId="{640209F0-E6C4-4D84-8227-69208A524D7C}" type="presParOf" srcId="{38569555-63DF-4AD9-8684-CFC4D7D6607A}" destId="{B6F0A988-E4C4-4343-8B00-EFDB4CAB2A6F}" srcOrd="5" destOrd="0" presId="urn:microsoft.com/office/officeart/2009/3/layout/StepUpProcess"/>
    <dgm:cxn modelId="{4757C900-E42C-48FE-9756-C3064AB24110}" type="presParOf" srcId="{B6F0A988-E4C4-4343-8B00-EFDB4CAB2A6F}" destId="{14EB3D50-FC58-4420-95F3-A87B508E9725}" srcOrd="0" destOrd="0" presId="urn:microsoft.com/office/officeart/2009/3/layout/StepUpProcess"/>
    <dgm:cxn modelId="{97B64E72-B659-4ECA-AD3C-C9B18DF7A975}" type="presParOf" srcId="{38569555-63DF-4AD9-8684-CFC4D7D6607A}" destId="{B1B72A64-A839-4E3C-BD35-988FD61946F3}" srcOrd="6" destOrd="0" presId="urn:microsoft.com/office/officeart/2009/3/layout/StepUpProcess"/>
    <dgm:cxn modelId="{EEEF2B9D-AD90-41AA-A5D7-225808EC7BDE}" type="presParOf" srcId="{B1B72A64-A839-4E3C-BD35-988FD61946F3}" destId="{D46DB645-D7B2-4EBF-AAF5-C4664B8C3007}" srcOrd="0" destOrd="0" presId="urn:microsoft.com/office/officeart/2009/3/layout/StepUpProcess"/>
    <dgm:cxn modelId="{9D3ADDAA-9284-461F-9798-AC37A3D8D437}" type="presParOf" srcId="{B1B72A64-A839-4E3C-BD35-988FD61946F3}" destId="{19AE02D2-6597-4F15-A6A1-C998EEB50E4D}" srcOrd="1" destOrd="0" presId="urn:microsoft.com/office/officeart/2009/3/layout/StepUpProcess"/>
    <dgm:cxn modelId="{0A38032B-7AD7-42BD-AC93-48501B3C4AEC}" type="presParOf" srcId="{B1B72A64-A839-4E3C-BD35-988FD61946F3}" destId="{54CB054D-50E8-4376-B2AD-E5355EC498F0}" srcOrd="2" destOrd="0" presId="urn:microsoft.com/office/officeart/2009/3/layout/StepUpProcess"/>
    <dgm:cxn modelId="{F95DDFB3-EB9D-45AE-8C02-49BD05B2EEA9}" type="presParOf" srcId="{38569555-63DF-4AD9-8684-CFC4D7D6607A}" destId="{3ABFDDE3-979D-4766-AF9A-762976F8030F}" srcOrd="7" destOrd="0" presId="urn:microsoft.com/office/officeart/2009/3/layout/StepUpProcess"/>
    <dgm:cxn modelId="{0D3025D9-49E5-4715-B5D3-82A655F9FDC4}" type="presParOf" srcId="{3ABFDDE3-979D-4766-AF9A-762976F8030F}" destId="{5B2F8FAB-3590-43D4-BA14-3E26DDA13601}" srcOrd="0" destOrd="0" presId="urn:microsoft.com/office/officeart/2009/3/layout/StepUpProcess"/>
    <dgm:cxn modelId="{00B1ABCB-F520-4E56-9946-81CA76698E11}" type="presParOf" srcId="{38569555-63DF-4AD9-8684-CFC4D7D6607A}" destId="{033BD377-CA63-443E-A39E-FB4A367C05E9}" srcOrd="8" destOrd="0" presId="urn:microsoft.com/office/officeart/2009/3/layout/StepUpProcess"/>
    <dgm:cxn modelId="{3461B29E-820D-4731-9697-F39948A10907}" type="presParOf" srcId="{033BD377-CA63-443E-A39E-FB4A367C05E9}" destId="{5BD6BCCC-6707-47B4-BAAA-FE41E73A170A}" srcOrd="0" destOrd="0" presId="urn:microsoft.com/office/officeart/2009/3/layout/StepUpProcess"/>
    <dgm:cxn modelId="{CD9E996E-CDE5-442A-B429-D7131A6DF1AD}" type="presParOf" srcId="{033BD377-CA63-443E-A39E-FB4A367C05E9}" destId="{872A1876-7F0C-47BF-9F37-78E95E1A541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4749B-12A8-4F94-B44D-3213A2D91D56}">
      <dsp:nvSpPr>
        <dsp:cNvPr id="0" name=""/>
        <dsp:cNvSpPr/>
      </dsp:nvSpPr>
      <dsp:spPr>
        <a:xfrm>
          <a:off x="99612" y="729752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POPRAWA JAKOŚCI ŻYCIA MIESZKAŃCÓW</a:t>
          </a:r>
        </a:p>
      </dsp:txBody>
      <dsp:txXfrm>
        <a:off x="99612" y="729752"/>
        <a:ext cx="2125265" cy="1275159"/>
      </dsp:txXfrm>
    </dsp:sp>
    <dsp:sp modelId="{CB00F271-7BAA-4105-9928-BE83C82A21FB}">
      <dsp:nvSpPr>
        <dsp:cNvPr id="0" name=""/>
        <dsp:cNvSpPr/>
      </dsp:nvSpPr>
      <dsp:spPr>
        <a:xfrm>
          <a:off x="2340471" y="729752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bg1"/>
              </a:solidFill>
            </a:rPr>
            <a:t>Rozwój oferty usług publicznych, </a:t>
          </a:r>
          <a:r>
            <a:rPr lang="pl-PL" sz="1800" b="1" kern="1200" dirty="0">
              <a:solidFill>
                <a:schemeClr val="tx2"/>
              </a:solidFill>
            </a:rPr>
            <a:t>wzrost efektywności działań</a:t>
          </a:r>
        </a:p>
      </dsp:txBody>
      <dsp:txXfrm>
        <a:off x="2340471" y="729752"/>
        <a:ext cx="2125265" cy="1275159"/>
      </dsp:txXfrm>
    </dsp:sp>
    <dsp:sp modelId="{4EC00B9E-7B5C-4DB7-8623-3C2088664E9E}">
      <dsp:nvSpPr>
        <dsp:cNvPr id="0" name=""/>
        <dsp:cNvSpPr/>
      </dsp:nvSpPr>
      <dsp:spPr>
        <a:xfrm>
          <a:off x="4581329" y="729752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bg1"/>
              </a:solidFill>
            </a:rPr>
            <a:t>Wspieranie aktywności</a:t>
          </a:r>
          <a:br>
            <a:rPr lang="pl-PL" sz="1800" kern="1200" dirty="0">
              <a:solidFill>
                <a:schemeClr val="bg1"/>
              </a:solidFill>
            </a:rPr>
          </a:br>
          <a:r>
            <a:rPr lang="pl-PL" sz="1800" kern="1200" dirty="0">
              <a:solidFill>
                <a:schemeClr val="bg1"/>
              </a:solidFill>
            </a:rPr>
            <a:t>i inicjatyw, </a:t>
          </a:r>
          <a:r>
            <a:rPr lang="pl-PL" sz="1800" b="1" kern="1200" dirty="0">
              <a:solidFill>
                <a:schemeClr val="tx2"/>
              </a:solidFill>
            </a:rPr>
            <a:t>wzrost wpływu sektora na działanie miasta</a:t>
          </a:r>
        </a:p>
      </dsp:txBody>
      <dsp:txXfrm>
        <a:off x="4581329" y="729752"/>
        <a:ext cx="2125265" cy="1275159"/>
      </dsp:txXfrm>
    </dsp:sp>
    <dsp:sp modelId="{5CBFBAF9-8153-4C2E-B80A-79B418BE4928}">
      <dsp:nvSpPr>
        <dsp:cNvPr id="0" name=""/>
        <dsp:cNvSpPr/>
      </dsp:nvSpPr>
      <dsp:spPr>
        <a:xfrm>
          <a:off x="7018734" y="677891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bg1"/>
              </a:solidFill>
            </a:rPr>
            <a:t>Wzmocnienie NGO, </a:t>
          </a:r>
          <a:r>
            <a:rPr lang="pl-PL" sz="2000" b="1" kern="1200" dirty="0">
              <a:solidFill>
                <a:schemeClr val="tx2"/>
              </a:solidFill>
            </a:rPr>
            <a:t>wsparcie ekonomii społecznej</a:t>
          </a:r>
        </a:p>
      </dsp:txBody>
      <dsp:txXfrm>
        <a:off x="7018734" y="677891"/>
        <a:ext cx="2125265" cy="1275159"/>
      </dsp:txXfrm>
    </dsp:sp>
    <dsp:sp modelId="{7F240A25-40DA-4F66-B47D-D02BF00DDE73}">
      <dsp:nvSpPr>
        <dsp:cNvPr id="0" name=""/>
        <dsp:cNvSpPr/>
      </dsp:nvSpPr>
      <dsp:spPr>
        <a:xfrm>
          <a:off x="2678" y="2165577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bg1"/>
              </a:solidFill>
            </a:rPr>
            <a:t>Promocja wolontariatu oraz </a:t>
          </a:r>
          <a:r>
            <a:rPr lang="pl-PL" sz="2000" b="1" kern="1200" dirty="0">
              <a:solidFill>
                <a:schemeClr val="tx2"/>
              </a:solidFill>
            </a:rPr>
            <a:t>postaw obywatelskich</a:t>
          </a:r>
        </a:p>
      </dsp:txBody>
      <dsp:txXfrm>
        <a:off x="2678" y="2165577"/>
        <a:ext cx="2125265" cy="1275159"/>
      </dsp:txXfrm>
    </dsp:sp>
    <dsp:sp modelId="{81B1AF89-ED04-492C-B433-746EF00EB601}">
      <dsp:nvSpPr>
        <dsp:cNvPr id="0" name=""/>
        <dsp:cNvSpPr/>
      </dsp:nvSpPr>
      <dsp:spPr>
        <a:xfrm>
          <a:off x="2243537" y="2165577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ROZWÓJ SPOŁECZEŃSTWA OBYWATELSKIEGO</a:t>
          </a:r>
        </a:p>
      </dsp:txBody>
      <dsp:txXfrm>
        <a:off x="2243537" y="2165577"/>
        <a:ext cx="2125265" cy="1275159"/>
      </dsp:txXfrm>
    </dsp:sp>
    <dsp:sp modelId="{6168C94D-BCE4-47AF-A667-61F8542D757C}">
      <dsp:nvSpPr>
        <dsp:cNvPr id="0" name=""/>
        <dsp:cNvSpPr/>
      </dsp:nvSpPr>
      <dsp:spPr>
        <a:xfrm>
          <a:off x="4678263" y="2194638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Podnoszenie skuteczności i efektywności realizacji zadań publicznych</a:t>
          </a:r>
        </a:p>
      </dsp:txBody>
      <dsp:txXfrm>
        <a:off x="4678263" y="2194638"/>
        <a:ext cx="2125265" cy="1275159"/>
      </dsp:txXfrm>
    </dsp:sp>
    <dsp:sp modelId="{5E64562B-489B-4407-B4BD-A82DCF0B6D51}">
      <dsp:nvSpPr>
        <dsp:cNvPr id="0" name=""/>
        <dsp:cNvSpPr/>
      </dsp:nvSpPr>
      <dsp:spPr>
        <a:xfrm>
          <a:off x="7016055" y="2194638"/>
          <a:ext cx="2125265" cy="12751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2"/>
              </a:solidFill>
            </a:rPr>
            <a:t>Przeciwdziałanie dyskryminacji i wykluczeniu społecznemu</a:t>
          </a:r>
        </a:p>
      </dsp:txBody>
      <dsp:txXfrm>
        <a:off x="7016055" y="2194638"/>
        <a:ext cx="2125265" cy="12751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4749B-12A8-4F94-B44D-3213A2D91D56}">
      <dsp:nvSpPr>
        <dsp:cNvPr id="0" name=""/>
        <dsp:cNvSpPr/>
      </dsp:nvSpPr>
      <dsp:spPr>
        <a:xfrm>
          <a:off x="0" y="175785"/>
          <a:ext cx="2118847" cy="16626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2"/>
              </a:solidFill>
            </a:rPr>
            <a:t>Zwiększenie wpływu sektora obywatelskiego na kreowanie polityk miejskich</a:t>
          </a:r>
        </a:p>
      </dsp:txBody>
      <dsp:txXfrm>
        <a:off x="0" y="175785"/>
        <a:ext cx="2118847" cy="1662680"/>
      </dsp:txXfrm>
    </dsp:sp>
    <dsp:sp modelId="{CB00F271-7BAA-4105-9928-BE83C82A21FB}">
      <dsp:nvSpPr>
        <dsp:cNvPr id="0" name=""/>
        <dsp:cNvSpPr/>
      </dsp:nvSpPr>
      <dsp:spPr>
        <a:xfrm>
          <a:off x="2195729" y="175785"/>
          <a:ext cx="2115298" cy="16626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Rozwijanie kultury  współpracy </a:t>
          </a:r>
          <a:r>
            <a:rPr lang="pl-PL" sz="2000" b="1" kern="1200" dirty="0">
              <a:solidFill>
                <a:schemeClr val="tx2"/>
              </a:solidFill>
            </a:rPr>
            <a:t>poprzez wzmacnianie zaufania i dialog</a:t>
          </a:r>
        </a:p>
      </dsp:txBody>
      <dsp:txXfrm>
        <a:off x="2195729" y="175785"/>
        <a:ext cx="2115298" cy="1662680"/>
      </dsp:txXfrm>
    </dsp:sp>
    <dsp:sp modelId="{4EC00B9E-7B5C-4DB7-8623-3C2088664E9E}">
      <dsp:nvSpPr>
        <dsp:cNvPr id="0" name=""/>
        <dsp:cNvSpPr/>
      </dsp:nvSpPr>
      <dsp:spPr>
        <a:xfrm>
          <a:off x="4572010" y="175785"/>
          <a:ext cx="1983531" cy="166268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Wspieranie i promocja działalności NGO </a:t>
          </a:r>
          <a:r>
            <a:rPr lang="pl-PL" sz="1600" b="1" kern="1200" dirty="0">
              <a:solidFill>
                <a:schemeClr val="tx2">
                  <a:lumMod val="75000"/>
                </a:schemeClr>
              </a:solidFill>
            </a:rPr>
            <a:t>i </a:t>
          </a:r>
          <a:r>
            <a:rPr lang="pl-PL" sz="1600" b="1" kern="1200" dirty="0">
              <a:solidFill>
                <a:schemeClr val="tx2"/>
              </a:solidFill>
            </a:rPr>
            <a:t>podmiotów ekonomii społecznej, zwiększanie świadomości społecznej</a:t>
          </a:r>
        </a:p>
      </dsp:txBody>
      <dsp:txXfrm>
        <a:off x="4572010" y="175785"/>
        <a:ext cx="1983531" cy="1662680"/>
      </dsp:txXfrm>
    </dsp:sp>
    <dsp:sp modelId="{5CBFBAF9-8153-4C2E-B80A-79B418BE4928}">
      <dsp:nvSpPr>
        <dsp:cNvPr id="0" name=""/>
        <dsp:cNvSpPr/>
      </dsp:nvSpPr>
      <dsp:spPr>
        <a:xfrm>
          <a:off x="6699762" y="135509"/>
          <a:ext cx="2260156" cy="17029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2"/>
              </a:solidFill>
            </a:rPr>
            <a:t>Wzmacnianie jakości i dostępności zadań publicznych</a:t>
          </a:r>
        </a:p>
      </dsp:txBody>
      <dsp:txXfrm>
        <a:off x="6699762" y="135509"/>
        <a:ext cx="2260156" cy="1702962"/>
      </dsp:txXfrm>
    </dsp:sp>
    <dsp:sp modelId="{7F240A25-40DA-4F66-B47D-D02BF00DDE73}">
      <dsp:nvSpPr>
        <dsp:cNvPr id="0" name=""/>
        <dsp:cNvSpPr/>
      </dsp:nvSpPr>
      <dsp:spPr>
        <a:xfrm>
          <a:off x="2678" y="2113749"/>
          <a:ext cx="2125265" cy="18066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2"/>
              </a:solidFill>
            </a:rPr>
            <a:t>Podniesienie atrakcyjności i różnorodności oferty NGO</a:t>
          </a:r>
        </a:p>
      </dsp:txBody>
      <dsp:txXfrm>
        <a:off x="2678" y="2113749"/>
        <a:ext cx="2125265" cy="1806620"/>
      </dsp:txXfrm>
    </dsp:sp>
    <dsp:sp modelId="{81B1AF89-ED04-492C-B433-746EF00EB601}">
      <dsp:nvSpPr>
        <dsp:cNvPr id="0" name=""/>
        <dsp:cNvSpPr/>
      </dsp:nvSpPr>
      <dsp:spPr>
        <a:xfrm>
          <a:off x="2243537" y="2113749"/>
          <a:ext cx="2125265" cy="18066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2"/>
              </a:solidFill>
            </a:rPr>
            <a:t>Dostosowanie aktywności do potrzeb i oczekiwań młodych mieszkańców</a:t>
          </a:r>
        </a:p>
      </dsp:txBody>
      <dsp:txXfrm>
        <a:off x="2243537" y="2113749"/>
        <a:ext cx="2125265" cy="1806620"/>
      </dsp:txXfrm>
    </dsp:sp>
    <dsp:sp modelId="{6168C94D-BCE4-47AF-A667-61F8542D757C}">
      <dsp:nvSpPr>
        <dsp:cNvPr id="0" name=""/>
        <dsp:cNvSpPr/>
      </dsp:nvSpPr>
      <dsp:spPr>
        <a:xfrm>
          <a:off x="4572000" y="2120175"/>
          <a:ext cx="2125265" cy="17484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2"/>
              </a:solidFill>
            </a:rPr>
            <a:t>Zwiększenie udziału NGO w konsultacjach ogłaszanych przez gminę</a:t>
          </a:r>
        </a:p>
      </dsp:txBody>
      <dsp:txXfrm>
        <a:off x="4572000" y="2120175"/>
        <a:ext cx="2125265" cy="1748498"/>
      </dsp:txXfrm>
    </dsp:sp>
    <dsp:sp modelId="{5E64562B-489B-4407-B4BD-A82DCF0B6D51}">
      <dsp:nvSpPr>
        <dsp:cNvPr id="0" name=""/>
        <dsp:cNvSpPr/>
      </dsp:nvSpPr>
      <dsp:spPr>
        <a:xfrm>
          <a:off x="6834664" y="2171182"/>
          <a:ext cx="2125265" cy="17491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2"/>
              </a:solidFill>
            </a:rPr>
            <a:t>Zwiększenie roli jednostek </a:t>
          </a:r>
          <a:r>
            <a:rPr lang="pl-PL" sz="1800" b="1" kern="1200" dirty="0">
              <a:solidFill>
                <a:schemeClr val="tx2"/>
              </a:solidFill>
            </a:rPr>
            <a:t>organizacyjnych </a:t>
          </a:r>
          <a:r>
            <a:rPr lang="pl-PL" sz="2000" b="1" kern="1200" dirty="0">
              <a:solidFill>
                <a:schemeClr val="tx2"/>
              </a:solidFill>
            </a:rPr>
            <a:t>gminy we współpracy z NGO</a:t>
          </a:r>
        </a:p>
      </dsp:txBody>
      <dsp:txXfrm>
        <a:off x="6834664" y="2171182"/>
        <a:ext cx="2125265" cy="17491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F5F7D-AC1C-4829-BD9D-B11CE8587E2D}">
      <dsp:nvSpPr>
        <dsp:cNvPr id="0" name=""/>
        <dsp:cNvSpPr/>
      </dsp:nvSpPr>
      <dsp:spPr>
        <a:xfrm rot="5400000">
          <a:off x="323230" y="1873645"/>
          <a:ext cx="972469" cy="16181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26E41-2557-4219-9D14-562A0ECF7397}">
      <dsp:nvSpPr>
        <dsp:cNvPr id="0" name=""/>
        <dsp:cNvSpPr/>
      </dsp:nvSpPr>
      <dsp:spPr>
        <a:xfrm>
          <a:off x="160901" y="2357129"/>
          <a:ext cx="1460891" cy="1280556"/>
        </a:xfrm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bg2">
              <a:lumMod val="25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START</a:t>
          </a:r>
          <a:br>
            <a:rPr lang="pl-PL" sz="2000" b="1" kern="1200" dirty="0"/>
          </a:br>
          <a:r>
            <a:rPr lang="pl-PL" sz="2000" b="1" kern="1200" dirty="0"/>
            <a:t>Ankieta </a:t>
          </a:r>
          <a:r>
            <a:rPr lang="pl-PL" sz="1800" b="1" kern="1200" dirty="0"/>
            <a:t> </a:t>
          </a:r>
          <a:r>
            <a:rPr lang="pl-PL" sz="2000" b="1" kern="1200" dirty="0"/>
            <a:t>11.08.2026</a:t>
          </a:r>
          <a:br>
            <a:rPr lang="pl-PL" sz="2000" kern="1200" dirty="0"/>
          </a:br>
          <a:endParaRPr lang="pl-PL" sz="2000" kern="1200" dirty="0"/>
        </a:p>
      </dsp:txBody>
      <dsp:txXfrm>
        <a:off x="160901" y="2357129"/>
        <a:ext cx="1460891" cy="1280556"/>
      </dsp:txXfrm>
    </dsp:sp>
    <dsp:sp modelId="{95A5CD8A-A56D-42C5-A633-7A319719451D}">
      <dsp:nvSpPr>
        <dsp:cNvPr id="0" name=""/>
        <dsp:cNvSpPr/>
      </dsp:nvSpPr>
      <dsp:spPr>
        <a:xfrm>
          <a:off x="1346152" y="1754514"/>
          <a:ext cx="275639" cy="27563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AC50EF-D813-4DB1-AAC3-AA946E12E196}">
      <dsp:nvSpPr>
        <dsp:cNvPr id="0" name=""/>
        <dsp:cNvSpPr/>
      </dsp:nvSpPr>
      <dsp:spPr>
        <a:xfrm rot="5400000">
          <a:off x="2111647" y="1431100"/>
          <a:ext cx="972469" cy="16181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0C050A-6D18-4723-B160-0BA608B771D1}">
      <dsp:nvSpPr>
        <dsp:cNvPr id="0" name=""/>
        <dsp:cNvSpPr/>
      </dsp:nvSpPr>
      <dsp:spPr>
        <a:xfrm>
          <a:off x="1949317" y="1914584"/>
          <a:ext cx="1460891" cy="1280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Spotkanie</a:t>
          </a:r>
          <a:br>
            <a:rPr lang="pl-PL" sz="2000" kern="1200" dirty="0"/>
          </a:br>
          <a:r>
            <a:rPr lang="pl-PL" sz="2000" kern="1200" dirty="0"/>
            <a:t>warsztatowe </a:t>
          </a:r>
          <a:r>
            <a:rPr lang="pl-PL" sz="2000" b="1" kern="1200" dirty="0"/>
            <a:t>Wrzesień 2026</a:t>
          </a:r>
        </a:p>
      </dsp:txBody>
      <dsp:txXfrm>
        <a:off x="1949317" y="1914584"/>
        <a:ext cx="1460891" cy="1280556"/>
      </dsp:txXfrm>
    </dsp:sp>
    <dsp:sp modelId="{7202103B-2749-4AB7-ADE5-5CDC343C010B}">
      <dsp:nvSpPr>
        <dsp:cNvPr id="0" name=""/>
        <dsp:cNvSpPr/>
      </dsp:nvSpPr>
      <dsp:spPr>
        <a:xfrm>
          <a:off x="3134569" y="1311969"/>
          <a:ext cx="275639" cy="27563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D4232-B3DC-4B64-8B5A-1D90AB43CD24}">
      <dsp:nvSpPr>
        <dsp:cNvPr id="0" name=""/>
        <dsp:cNvSpPr/>
      </dsp:nvSpPr>
      <dsp:spPr>
        <a:xfrm rot="5400000">
          <a:off x="3900063" y="988555"/>
          <a:ext cx="972469" cy="16181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E7735-B8F0-49E4-A804-FD1A95D295E5}">
      <dsp:nvSpPr>
        <dsp:cNvPr id="0" name=""/>
        <dsp:cNvSpPr/>
      </dsp:nvSpPr>
      <dsp:spPr>
        <a:xfrm>
          <a:off x="3737734" y="1472038"/>
          <a:ext cx="1460891" cy="1280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Prace nad Programem RDPP </a:t>
          </a:r>
          <a:r>
            <a:rPr lang="pl-PL" sz="2000" b="1" kern="1200" dirty="0"/>
            <a:t>Wrzesień/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Październik 2026</a:t>
          </a:r>
        </a:p>
      </dsp:txBody>
      <dsp:txXfrm>
        <a:off x="3737734" y="1472038"/>
        <a:ext cx="1460891" cy="1280556"/>
      </dsp:txXfrm>
    </dsp:sp>
    <dsp:sp modelId="{91AF628A-7B2F-4FD2-8A3C-CD766D7F047A}">
      <dsp:nvSpPr>
        <dsp:cNvPr id="0" name=""/>
        <dsp:cNvSpPr/>
      </dsp:nvSpPr>
      <dsp:spPr>
        <a:xfrm>
          <a:off x="4922985" y="869423"/>
          <a:ext cx="275639" cy="27563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DB645-D7B2-4EBF-AAF5-C4664B8C3007}">
      <dsp:nvSpPr>
        <dsp:cNvPr id="0" name=""/>
        <dsp:cNvSpPr/>
      </dsp:nvSpPr>
      <dsp:spPr>
        <a:xfrm rot="5400000">
          <a:off x="5688479" y="546009"/>
          <a:ext cx="972469" cy="16181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AE02D2-6597-4F15-A6A1-C998EEB50E4D}">
      <dsp:nvSpPr>
        <dsp:cNvPr id="0" name=""/>
        <dsp:cNvSpPr/>
      </dsp:nvSpPr>
      <dsp:spPr>
        <a:xfrm>
          <a:off x="5526150" y="1029493"/>
          <a:ext cx="1460891" cy="1280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II etap konsultacji</a:t>
          </a:r>
          <a:br>
            <a:rPr lang="pl-PL" sz="2000" kern="1200" dirty="0"/>
          </a:br>
          <a:r>
            <a:rPr lang="pl-PL" sz="2000" b="1" kern="1200" dirty="0"/>
            <a:t>Październik 2026</a:t>
          </a:r>
        </a:p>
      </dsp:txBody>
      <dsp:txXfrm>
        <a:off x="5526150" y="1029493"/>
        <a:ext cx="1460891" cy="1280556"/>
      </dsp:txXfrm>
    </dsp:sp>
    <dsp:sp modelId="{54CB054D-50E8-4376-B2AD-E5355EC498F0}">
      <dsp:nvSpPr>
        <dsp:cNvPr id="0" name=""/>
        <dsp:cNvSpPr/>
      </dsp:nvSpPr>
      <dsp:spPr>
        <a:xfrm>
          <a:off x="6711401" y="426878"/>
          <a:ext cx="275639" cy="27563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6BCCC-6707-47B4-BAAA-FE41E73A170A}">
      <dsp:nvSpPr>
        <dsp:cNvPr id="0" name=""/>
        <dsp:cNvSpPr/>
      </dsp:nvSpPr>
      <dsp:spPr>
        <a:xfrm rot="5400000">
          <a:off x="7476896" y="103464"/>
          <a:ext cx="972469" cy="16181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2A1876-7F0C-47BF-9F37-78E95E1A5413}">
      <dsp:nvSpPr>
        <dsp:cNvPr id="0" name=""/>
        <dsp:cNvSpPr/>
      </dsp:nvSpPr>
      <dsp:spPr>
        <a:xfrm>
          <a:off x="7314566" y="586948"/>
          <a:ext cx="1460891" cy="1280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Uchwalenie Programu</a:t>
          </a:r>
          <a:br>
            <a:rPr lang="pl-PL" sz="2000" kern="1200" dirty="0"/>
          </a:br>
          <a:r>
            <a:rPr lang="pl-PL" sz="2000" b="1" kern="1200" dirty="0"/>
            <a:t>Listopad 2026</a:t>
          </a:r>
        </a:p>
      </dsp:txBody>
      <dsp:txXfrm>
        <a:off x="7314566" y="586948"/>
        <a:ext cx="1460891" cy="1280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5691"/>
          </a:xfrm>
          <a:prstGeom prst="rect">
            <a:avLst/>
          </a:prstGeom>
        </p:spPr>
        <p:txBody>
          <a:bodyPr vert="horz" lIns="92174" tIns="46087" rIns="92174" bIns="46087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5691"/>
          </a:xfrm>
          <a:prstGeom prst="rect">
            <a:avLst/>
          </a:prstGeom>
        </p:spPr>
        <p:txBody>
          <a:bodyPr vert="horz" lIns="92174" tIns="46087" rIns="92174" bIns="46087" rtlCol="0"/>
          <a:lstStyle>
            <a:lvl1pPr algn="r">
              <a:defRPr sz="1300"/>
            </a:lvl1pPr>
          </a:lstStyle>
          <a:p>
            <a:fld id="{317CAAB2-DD60-481A-9474-ABCE02A0C1E8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29334"/>
            <a:ext cx="2946400" cy="497291"/>
          </a:xfrm>
          <a:prstGeom prst="rect">
            <a:avLst/>
          </a:prstGeom>
        </p:spPr>
        <p:txBody>
          <a:bodyPr vert="horz" lIns="92174" tIns="46087" rIns="92174" bIns="46087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9" y="9429334"/>
            <a:ext cx="2946400" cy="497291"/>
          </a:xfrm>
          <a:prstGeom prst="rect">
            <a:avLst/>
          </a:prstGeom>
        </p:spPr>
        <p:txBody>
          <a:bodyPr vert="horz" lIns="92174" tIns="46087" rIns="92174" bIns="46087" rtlCol="0" anchor="b"/>
          <a:lstStyle>
            <a:lvl1pPr algn="r">
              <a:defRPr sz="1300"/>
            </a:lvl1pPr>
          </a:lstStyle>
          <a:p>
            <a:fld id="{66084FA2-F181-4456-B62B-BCE6F2287A2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9116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5659" cy="496412"/>
          </a:xfrm>
          <a:prstGeom prst="rect">
            <a:avLst/>
          </a:prstGeom>
        </p:spPr>
        <p:txBody>
          <a:bodyPr vert="horz" lIns="92174" tIns="46087" rIns="92174" bIns="46087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4" tIns="46087" rIns="92174" bIns="46087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2"/>
          </a:xfrm>
          <a:prstGeom prst="rect">
            <a:avLst/>
          </a:prstGeom>
        </p:spPr>
        <p:txBody>
          <a:bodyPr vert="horz" lIns="92174" tIns="46087" rIns="92174" bIns="46087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5" y="9430092"/>
            <a:ext cx="2945659" cy="496412"/>
          </a:xfrm>
          <a:prstGeom prst="rect">
            <a:avLst/>
          </a:prstGeom>
        </p:spPr>
        <p:txBody>
          <a:bodyPr vert="horz" lIns="92174" tIns="46087" rIns="92174" bIns="46087" rtlCol="0" anchor="b"/>
          <a:lstStyle>
            <a:lvl1pPr algn="l">
              <a:defRPr sz="1300"/>
            </a:lvl1pPr>
          </a:lstStyle>
          <a:p>
            <a:r>
              <a:rPr lang="pl-PL" dirty="0"/>
              <a:t>Perspektywy rozwoju Torunia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8" y="9430092"/>
            <a:ext cx="2945659" cy="496412"/>
          </a:xfrm>
          <a:prstGeom prst="rect">
            <a:avLst/>
          </a:prstGeom>
        </p:spPr>
        <p:txBody>
          <a:bodyPr vert="horz" lIns="92174" tIns="46087" rIns="92174" bIns="46087" rtlCol="0" anchor="b"/>
          <a:lstStyle>
            <a:lvl1pPr algn="r">
              <a:defRPr sz="1300"/>
            </a:lvl1pPr>
          </a:lstStyle>
          <a:p>
            <a:fld id="{304D4339-BB9A-49A1-AEED-490F1675B5A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idx="1"/>
          </p:nvPr>
        </p:nvSpPr>
        <p:spPr>
          <a:xfrm>
            <a:off x="3849689" y="2"/>
            <a:ext cx="2946400" cy="496808"/>
          </a:xfrm>
          <a:prstGeom prst="rect">
            <a:avLst/>
          </a:prstGeom>
        </p:spPr>
        <p:txBody>
          <a:bodyPr vert="horz" lIns="92174" tIns="46087" rIns="92174" bIns="46087" rtlCol="0"/>
          <a:lstStyle>
            <a:lvl1pPr algn="r">
              <a:defRPr sz="1300"/>
            </a:lvl1pPr>
          </a:lstStyle>
          <a:p>
            <a:fld id="{CD1CCC14-BF26-406C-8AFA-0CA71AE5AD6D}" type="datetimeFigureOut">
              <a:rPr lang="pl-PL" smtClean="0"/>
              <a:pPr/>
              <a:t>18.09.2026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3938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j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j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j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j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j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0396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158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285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4F622-EADD-45B2-0F28-A5E1C27E9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0EE7562-D012-1193-B49E-6BF5C2C22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763FABA-14A3-FF90-C970-3CF84A6D4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A0E656C-BB86-9BBF-74F9-1A926CD6B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7574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0265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3428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320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9740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03E7-B85A-B5D0-913F-200C1114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FF89CAC-CA89-C973-5CAA-CE935B288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6C7F2AB-A06F-BD89-4035-60E702862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B92D946-D8A1-BD4B-E143-514DB87F83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4180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779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C2F80-57AC-DBEB-2A09-85423287B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0CBB9DB-17ED-2B34-2861-B0B5EF3F7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A7ED305-6A08-D81B-29AB-527258806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0FBD1A8-1F5F-37F0-E3BD-B50384A8C5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706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E3E5B-DB0B-F149-52E1-ECBB3267E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E4208DF-761C-FB13-0C6B-CFEF3DD7F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CF3460B-87AE-3AE2-93E2-2FB308B3C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7A122CB-C93D-DB9B-915E-06D54031C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6947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BC8C5-FA0E-606F-DF3C-94339735A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08CB8DF-7586-D900-AA3E-2944BA483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E211A36-70E4-6425-344B-6AB62F191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EB436B5-021C-442D-1B2D-210099A68F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784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C063-3E58-6263-DC46-86A7F36F6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87D28E7-4556-4B04-85DA-F84D4B476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9BCA2D1-B736-1487-D192-BBB5E6DBD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B259FC2-598F-A24B-B1CC-4E49A7185F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6059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06216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8817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F7D57-333D-46F3-D9FE-8C76B3A4C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6ABDFFD-CE78-9BCC-49C8-BC168F2B4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FF2A8F5-98B9-77C3-FE66-13659E6BA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78BFA18-E1A7-65BB-4F47-E636F4EAD8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5402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C9420-D082-930F-3E9C-AC88D4BB8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CC7037D-7533-7A51-BF3E-55074A251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8642ED0-D0D3-E39C-98E4-12DB27896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CF7A4-B1C2-08DB-DAC7-2C45704AC2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4412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76524-D219-3289-8C45-037DE48EB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54BA66E-CC1E-9A2A-05DC-F001908D9A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8648347-C4D5-7065-2605-537BD8911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8D3BBC4-77D0-A182-25FF-816134F409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30770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0D6C9-149D-35ED-551E-87334A941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241BB89-6533-A344-DECE-828863ECF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43B3841-3E7A-4371-E621-8B8A8B119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E6A73C6-7809-1E55-F6AC-9BE38E1D43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5696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777B9-1A8D-2BF6-1AFB-F81190167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DEDCB87-2A10-1877-300F-B73B9406B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31E1F45-2888-6D21-D112-261B2F496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D421884-1C1F-E2D8-E70B-5E106EA856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08746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F3474-7506-02D3-5EE7-2AC62CE63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707616B-A296-E1C4-BA4B-4E1F0214C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72183AF-5BF2-B96B-B0F7-BA8BFA3A7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3B5D687-044C-A511-80EC-054D761BD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3853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6E70-8EE1-C7EC-ABFB-C876DA3F8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4F017B6-56FA-F5D4-750E-710E66DE5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BD325C8-7C6F-7B02-0966-C21D2F5A6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F698CB-BCC6-943A-DD79-7217959F1F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73917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BFC3C-6090-E75B-3599-184E0F6F8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293E1E9-B015-A0FA-A994-54D5D0913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0DC9A07-D06A-6942-29BE-43FCB47D6F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25153C4-45DC-903A-3CF0-1947276915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07713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123D-A432-1C7D-E377-9F9677554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67FFED5-A6DD-5769-97B4-C87E1FBD0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4AAD1CA-E028-8437-52C6-992EAA051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8080786-4516-F8D3-3765-1B4611858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94047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CE208-A2CD-B286-BD98-74607B1B1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111B3BC-0F28-F5AA-36A1-5744EE9FC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67B3EC0-98C7-24A7-712F-20D050FDF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337395-08B7-EA7C-452A-0EA049151B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6778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2C6AC-709D-B5EE-E1B9-63B3B79C4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3DA74F4-B605-4825-60B7-44C026BEB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249235C-D9C1-6B03-B9E1-DBD9C1D2F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52CF55D-FBC8-6B2A-E66F-B3D83AB9AD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44447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3460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69136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2183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6334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66874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DA958-C636-325E-F2D5-4CF15DF75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B24E821-672D-1FA5-CA5E-31E679BA3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DA5836E-1755-3822-9C15-A39CC3ACC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42F1E73-79D4-0894-02F7-AF926C4153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6330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D4339-BB9A-49A1-AEED-490F1675B5A9}" type="slidenum">
              <a:rPr lang="pl-PL" smtClean="0"/>
              <a:pPr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463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40698-3BF4-44C3-B69D-8C64D85763FD}" type="datetimeFigureOut">
              <a:rPr lang="pl-PL" smtClean="0"/>
              <a:pPr/>
              <a:t>18.09.2026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B69C7-4727-45E6-952B-12113DC967F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gif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gif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3.gif"/><Relationship Id="rId9" Type="http://schemas.microsoft.com/office/2007/relationships/diagramDrawing" Target="../diagrams/drawing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bitorun.pl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.jpeg"/><Relationship Id="rId4" Type="http://schemas.openxmlformats.org/officeDocument/2006/relationships/hyperlink" Target="http://www.facebook.pl/orbiToru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/>
          <p:cNvSpPr txBox="1"/>
          <p:nvPr/>
        </p:nvSpPr>
        <p:spPr>
          <a:xfrm>
            <a:off x="323528" y="2067694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spc="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SPOTKANIE KONSULTACYJNE</a:t>
            </a:r>
          </a:p>
          <a:p>
            <a:pPr algn="ctr"/>
            <a:r>
              <a:rPr lang="pl-PL" sz="2400" b="1" spc="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DOT. PROGRAMU WSPÓŁPRACY GMINY MIASTA TORUŃ </a:t>
            </a:r>
          </a:p>
          <a:p>
            <a:pPr algn="ctr"/>
            <a:r>
              <a:rPr lang="pl-PL" sz="2400" b="1" spc="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 ORGANIZACJAMI POZARZĄDOWYMI </a:t>
            </a:r>
          </a:p>
          <a:p>
            <a:pPr algn="ctr"/>
            <a:r>
              <a:rPr lang="pl-PL" sz="2400" b="1" spc="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 2027 ROKU</a:t>
            </a:r>
          </a:p>
          <a:p>
            <a:pPr algn="ctr"/>
            <a:endParaRPr lang="pl-PL" sz="2400" b="1" i="1" spc="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771800" y="4006686"/>
            <a:ext cx="374441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endParaRPr lang="pl-PL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pl-PL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16 WRZEŚNIA 2026 r.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627534"/>
            <a:ext cx="936104" cy="115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8E5A962-1E33-4B6A-B6E5-637C45C525E2}"/>
              </a:ext>
            </a:extLst>
          </p:cNvPr>
          <p:cNvSpPr txBox="1"/>
          <p:nvPr/>
        </p:nvSpPr>
        <p:spPr>
          <a:xfrm>
            <a:off x="539552" y="883622"/>
            <a:ext cx="792088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PODSTAWOWY DOKUMENT</a:t>
            </a:r>
            <a:br>
              <a:rPr lang="pl-PL" b="1" dirty="0"/>
            </a:br>
            <a:r>
              <a:rPr lang="pl-PL" b="1" dirty="0"/>
              <a:t>określający współpracę pomiędzy miastem i organizacjami pozarządowymi w danym roku</a:t>
            </a:r>
            <a:endParaRPr lang="pl-PL" dirty="0"/>
          </a:p>
          <a:p>
            <a:endParaRPr lang="pl-PL" dirty="0"/>
          </a:p>
          <a:p>
            <a:r>
              <a:rPr lang="pl-PL" b="1" dirty="0"/>
              <a:t>Zawiera: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/>
              <a:t>CELE, ZASADY i FORMY </a:t>
            </a:r>
            <a:r>
              <a:rPr lang="pl-PL" dirty="0"/>
              <a:t>współpracy</a:t>
            </a:r>
          </a:p>
          <a:p>
            <a:endParaRPr lang="pl-PL" dirty="0"/>
          </a:p>
          <a:p>
            <a:r>
              <a:rPr lang="pl-PL" b="1" dirty="0"/>
              <a:t>Wskazuje:</a:t>
            </a:r>
            <a:r>
              <a:rPr lang="pl-PL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/>
              <a:t>PRIORYTETOWE ZADANIA PUBLICZNE, </a:t>
            </a:r>
            <a:r>
              <a:rPr lang="pl-PL" dirty="0"/>
              <a:t>które gmina zamierza realizować </a:t>
            </a:r>
            <a:br>
              <a:rPr lang="pl-PL" dirty="0"/>
            </a:br>
            <a:r>
              <a:rPr lang="pl-PL" dirty="0"/>
              <a:t>we współpracy z NGO oraz </a:t>
            </a:r>
            <a:r>
              <a:rPr lang="pl-PL" b="1" dirty="0"/>
              <a:t>SPOSOBY REALIZACJI </a:t>
            </a:r>
            <a:r>
              <a:rPr lang="pl-PL" dirty="0"/>
              <a:t>wspólnych działań</a:t>
            </a:r>
          </a:p>
          <a:p>
            <a:endParaRPr lang="pl-PL" dirty="0"/>
          </a:p>
          <a:p>
            <a:r>
              <a:rPr lang="pl-PL" b="1" dirty="0"/>
              <a:t>Określa: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/>
              <a:t>WYSOKOŚĆ BUDŻETU </a:t>
            </a:r>
            <a:r>
              <a:rPr lang="pl-PL" dirty="0"/>
              <a:t>na realizację programu w danym roku</a:t>
            </a:r>
          </a:p>
        </p:txBody>
      </p:sp>
    </p:spTree>
    <p:extLst>
      <p:ext uri="{BB962C8B-B14F-4D97-AF65-F5344CB8AC3E}">
        <p14:creationId xmlns:p14="http://schemas.microsoft.com/office/powerpoint/2010/main" val="150122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ELEMENTY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8E5A962-1E33-4B6A-B6E5-637C45C525E2}"/>
              </a:ext>
            </a:extLst>
          </p:cNvPr>
          <p:cNvSpPr txBox="1"/>
          <p:nvPr/>
        </p:nvSpPr>
        <p:spPr>
          <a:xfrm>
            <a:off x="539552" y="771550"/>
            <a:ext cx="79208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cel</a:t>
            </a:r>
            <a:r>
              <a:rPr lang="pl-PL" dirty="0"/>
              <a:t> główny i cele szczegółowe</a:t>
            </a:r>
          </a:p>
          <a:p>
            <a:r>
              <a:rPr lang="pl-PL" dirty="0"/>
              <a:t>	</a:t>
            </a:r>
            <a:r>
              <a:rPr lang="pl-PL" b="1" dirty="0"/>
              <a:t>zasady</a:t>
            </a:r>
            <a:r>
              <a:rPr lang="pl-PL" dirty="0"/>
              <a:t> współpracy</a:t>
            </a:r>
          </a:p>
          <a:p>
            <a:r>
              <a:rPr lang="pl-PL" dirty="0"/>
              <a:t>		</a:t>
            </a:r>
            <a:r>
              <a:rPr lang="pl-PL" b="1" dirty="0"/>
              <a:t>zakres</a:t>
            </a:r>
            <a:r>
              <a:rPr lang="pl-PL" dirty="0"/>
              <a:t> przedmiotowy</a:t>
            </a:r>
          </a:p>
          <a:p>
            <a:r>
              <a:rPr lang="pl-PL" dirty="0"/>
              <a:t>			</a:t>
            </a:r>
            <a:r>
              <a:rPr lang="pl-PL" b="1" dirty="0"/>
              <a:t>formy</a:t>
            </a:r>
            <a:r>
              <a:rPr lang="pl-PL" dirty="0"/>
              <a:t> współpracy</a:t>
            </a:r>
          </a:p>
          <a:p>
            <a:r>
              <a:rPr lang="pl-PL" dirty="0"/>
              <a:t>				</a:t>
            </a:r>
            <a:r>
              <a:rPr lang="pl-PL" b="1" dirty="0"/>
              <a:t>priorytetowe zadania </a:t>
            </a:r>
            <a:r>
              <a:rPr lang="pl-PL" dirty="0"/>
              <a:t>publiczne</a:t>
            </a:r>
          </a:p>
          <a:p>
            <a:r>
              <a:rPr lang="pl-PL" b="1" dirty="0"/>
              <a:t>okres</a:t>
            </a:r>
            <a:r>
              <a:rPr lang="pl-PL" dirty="0"/>
              <a:t> realizacji programu</a:t>
            </a:r>
          </a:p>
          <a:p>
            <a:r>
              <a:rPr lang="pl-PL" dirty="0"/>
              <a:t>	</a:t>
            </a:r>
            <a:r>
              <a:rPr lang="pl-PL" b="1" dirty="0"/>
              <a:t>sposób</a:t>
            </a:r>
            <a:r>
              <a:rPr lang="pl-PL" dirty="0"/>
              <a:t> realizacji programu</a:t>
            </a:r>
          </a:p>
          <a:p>
            <a:r>
              <a:rPr lang="pl-PL" dirty="0"/>
              <a:t>		</a:t>
            </a:r>
            <a:r>
              <a:rPr lang="pl-PL" b="1" dirty="0"/>
              <a:t>wysokość środków </a:t>
            </a:r>
            <a:r>
              <a:rPr lang="pl-PL" dirty="0"/>
              <a:t>planowanych na realizację programu</a:t>
            </a:r>
          </a:p>
          <a:p>
            <a:endParaRPr lang="pl-PL" dirty="0"/>
          </a:p>
          <a:p>
            <a:r>
              <a:rPr lang="pl-PL" b="1" dirty="0"/>
              <a:t>sposób oceny </a:t>
            </a:r>
            <a:r>
              <a:rPr lang="pl-PL" dirty="0"/>
              <a:t>realizacji programu</a:t>
            </a:r>
          </a:p>
          <a:p>
            <a:r>
              <a:rPr lang="pl-PL" dirty="0"/>
              <a:t>	</a:t>
            </a:r>
            <a:r>
              <a:rPr lang="pl-PL" b="1" dirty="0"/>
              <a:t>informacja o sposobie tworzenia </a:t>
            </a:r>
            <a:r>
              <a:rPr lang="pl-PL" dirty="0"/>
              <a:t>programu i konsultacjach</a:t>
            </a:r>
          </a:p>
          <a:p>
            <a:r>
              <a:rPr lang="pl-PL" dirty="0"/>
              <a:t>		tryb powoływania i zasady działania </a:t>
            </a:r>
            <a:r>
              <a:rPr lang="pl-PL" b="1" dirty="0"/>
              <a:t>komisji konkursowych</a:t>
            </a:r>
          </a:p>
          <a:p>
            <a:r>
              <a:rPr lang="pl-PL" b="1" dirty="0"/>
              <a:t>                              </a:t>
            </a:r>
          </a:p>
          <a:p>
            <a:r>
              <a:rPr lang="pl-PL" b="1" dirty="0"/>
              <a:t>	</a:t>
            </a:r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zmiany wprowadzone od 2025 r.    </a:t>
            </a:r>
            <a:r>
              <a:rPr lang="pl-PL" b="1" dirty="0"/>
              <a:t>zapisy obowiązujące do 2023 r.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736B7E9-EFC1-E79E-EB7A-8ADCCA39D48A}"/>
              </a:ext>
            </a:extLst>
          </p:cNvPr>
          <p:cNvSpPr/>
          <p:nvPr/>
        </p:nvSpPr>
        <p:spPr>
          <a:xfrm>
            <a:off x="1979712" y="4258350"/>
            <a:ext cx="1584176" cy="1440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8818DFA-FF6E-32E7-2816-0C0AA4619E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7418" y="4245006"/>
            <a:ext cx="1609483" cy="1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83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CELE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AF3DBB6-FD34-4471-A4F3-5626021BCE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287573"/>
              </p:ext>
            </p:extLst>
          </p:nvPr>
        </p:nvGraphicFramePr>
        <p:xfrm>
          <a:off x="0" y="523588"/>
          <a:ext cx="9144000" cy="417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2253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BE3AE-00E8-FF0D-33B2-EE1D1CE67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4C6DBB7F-1A2D-4028-02A8-9F9012DA486B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667CA684-DA76-5A15-9E84-3B01B3E63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C0E2B84-DE83-80E5-4666-AEB0788EEF90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CELE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43B6FF0D-AD6D-10B1-AE7D-106C9C9B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5CAA500-53A8-8F68-D92A-81B473836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7303505"/>
              </p:ext>
            </p:extLst>
          </p:nvPr>
        </p:nvGraphicFramePr>
        <p:xfrm>
          <a:off x="0" y="523588"/>
          <a:ext cx="9144000" cy="417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12228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ZASADY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7E3F4D8-5CEF-4D39-8D39-A879B64CF68D}"/>
              </a:ext>
            </a:extLst>
          </p:cNvPr>
          <p:cNvSpPr txBox="1"/>
          <p:nvPr/>
        </p:nvSpPr>
        <p:spPr>
          <a:xfrm>
            <a:off x="1243364" y="771550"/>
            <a:ext cx="2846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Pomocniczość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1D31A7D-96C1-46E4-80F5-E60EDA181C39}"/>
              </a:ext>
            </a:extLst>
          </p:cNvPr>
          <p:cNvSpPr txBox="1"/>
          <p:nvPr/>
        </p:nvSpPr>
        <p:spPr>
          <a:xfrm>
            <a:off x="4555804" y="3752903"/>
            <a:ext cx="3837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Suwerenność stron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431175E-B1DE-4309-9252-997D575ED0D6}"/>
              </a:ext>
            </a:extLst>
          </p:cNvPr>
          <p:cNvSpPr txBox="1"/>
          <p:nvPr/>
        </p:nvSpPr>
        <p:spPr>
          <a:xfrm>
            <a:off x="3277796" y="1830627"/>
            <a:ext cx="2586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Efektywność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6444B32-A456-4429-B729-AE7BE867CE84}"/>
              </a:ext>
            </a:extLst>
          </p:cNvPr>
          <p:cNvSpPr txBox="1"/>
          <p:nvPr/>
        </p:nvSpPr>
        <p:spPr>
          <a:xfrm>
            <a:off x="683568" y="2656120"/>
            <a:ext cx="4182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Uczciwa konkurencja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462A68C-1F92-4AEA-910A-CFCBA271FD70}"/>
              </a:ext>
            </a:extLst>
          </p:cNvPr>
          <p:cNvSpPr txBox="1"/>
          <p:nvPr/>
        </p:nvSpPr>
        <p:spPr>
          <a:xfrm>
            <a:off x="5743000" y="2885221"/>
            <a:ext cx="1780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Jawność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70B8A05-8EA4-4FCD-AF00-2B9453EBCE5A}"/>
              </a:ext>
            </a:extLst>
          </p:cNvPr>
          <p:cNvSpPr txBox="1"/>
          <p:nvPr/>
        </p:nvSpPr>
        <p:spPr>
          <a:xfrm>
            <a:off x="5286048" y="1142107"/>
            <a:ext cx="253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b="1" dirty="0"/>
              <a:t>Partnerstwo</a:t>
            </a:r>
          </a:p>
        </p:txBody>
      </p:sp>
    </p:spTree>
    <p:extLst>
      <p:ext uri="{BB962C8B-B14F-4D97-AF65-F5344CB8AC3E}">
        <p14:creationId xmlns:p14="http://schemas.microsoft.com/office/powerpoint/2010/main" val="277633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FORMY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2715804-731E-4E4E-B5CB-BA78495EA08D}"/>
              </a:ext>
            </a:extLst>
          </p:cNvPr>
          <p:cNvSpPr txBox="1"/>
          <p:nvPr/>
        </p:nvSpPr>
        <p:spPr>
          <a:xfrm>
            <a:off x="494034" y="437636"/>
            <a:ext cx="8363420" cy="433965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pl-PL" sz="2400" b="1" dirty="0"/>
              <a:t>WSPÓŁPRACA FINANSOWA</a:t>
            </a:r>
          </a:p>
          <a:p>
            <a:endParaRPr lang="pl-PL" sz="1200" dirty="0"/>
          </a:p>
          <a:p>
            <a:r>
              <a:rPr lang="pl-PL" sz="2400" dirty="0"/>
              <a:t>Zlecanie zadań w trybie </a:t>
            </a:r>
            <a:r>
              <a:rPr lang="pl-PL" sz="2400" b="1" dirty="0"/>
              <a:t>konkursowym</a:t>
            </a:r>
            <a:r>
              <a:rPr lang="pl-PL" sz="2400" dirty="0"/>
              <a:t> (powierzenie / wspieranie)</a:t>
            </a:r>
          </a:p>
          <a:p>
            <a:endParaRPr lang="pl-PL" sz="1200" dirty="0"/>
          </a:p>
          <a:p>
            <a:r>
              <a:rPr lang="pl-PL" sz="2400" dirty="0"/>
              <a:t>Zlecanie zadań w trybie </a:t>
            </a:r>
            <a:r>
              <a:rPr lang="pl-PL" sz="2400" b="1" dirty="0"/>
              <a:t>pozakonkursowym</a:t>
            </a:r>
            <a:r>
              <a:rPr lang="pl-PL" sz="2400" dirty="0"/>
              <a:t> (inicjatywa własna / inicjatywa lokalna)</a:t>
            </a:r>
          </a:p>
          <a:p>
            <a:endParaRPr lang="pl-PL" sz="1200" dirty="0"/>
          </a:p>
          <a:p>
            <a:r>
              <a:rPr lang="pl-PL" sz="2400" dirty="0"/>
              <a:t>Udostępnianie </a:t>
            </a:r>
            <a:r>
              <a:rPr lang="pl-PL" sz="2400" b="1" dirty="0"/>
              <a:t>lokali</a:t>
            </a:r>
            <a:r>
              <a:rPr lang="pl-PL" sz="2400" dirty="0"/>
              <a:t> i budynków na </a:t>
            </a:r>
            <a:r>
              <a:rPr lang="pl-PL" sz="2400" b="1" dirty="0"/>
              <a:t>preferencyjnych</a:t>
            </a:r>
            <a:r>
              <a:rPr lang="pl-PL" sz="2400" dirty="0"/>
              <a:t> </a:t>
            </a:r>
            <a:r>
              <a:rPr lang="pl-PL" sz="2400" b="1" dirty="0"/>
              <a:t>warunkach</a:t>
            </a:r>
          </a:p>
          <a:p>
            <a:endParaRPr lang="pl-PL" sz="2400" dirty="0"/>
          </a:p>
          <a:p>
            <a:r>
              <a:rPr lang="pl-PL" sz="2400" b="1" dirty="0"/>
              <a:t>Udostępnianie terenu </a:t>
            </a:r>
            <a:r>
              <a:rPr lang="pl-PL" sz="2400" dirty="0"/>
              <a:t>na drogach wewnętrznych </a:t>
            </a:r>
            <a:r>
              <a:rPr lang="pl-PL" sz="2400" b="1" dirty="0"/>
              <a:t>Zespołu Staromiejskiego</a:t>
            </a:r>
          </a:p>
          <a:p>
            <a:endParaRPr lang="pl-PL" sz="2400" b="1" dirty="0"/>
          </a:p>
          <a:p>
            <a:r>
              <a:rPr lang="pl-PL" sz="2400" b="1" dirty="0"/>
              <a:t>Inne tryby współpracy </a:t>
            </a:r>
            <a:r>
              <a:rPr lang="pl-PL" sz="2400" dirty="0"/>
              <a:t>określone w odrębnych przepisach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231464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FORMY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007420A-7B5E-4BA2-B3A1-DC006F3E56D1}"/>
              </a:ext>
            </a:extLst>
          </p:cNvPr>
          <p:cNvSpPr txBox="1"/>
          <p:nvPr/>
        </p:nvSpPr>
        <p:spPr>
          <a:xfrm>
            <a:off x="175394" y="699542"/>
            <a:ext cx="8793212" cy="557075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pl-PL" sz="2000" b="1" dirty="0"/>
              <a:t>WSPÓŁPRACA POZAFINANSOWA</a:t>
            </a:r>
          </a:p>
          <a:p>
            <a:endParaRPr lang="pl-PL" sz="1100" b="1" dirty="0"/>
          </a:p>
          <a:p>
            <a:r>
              <a:rPr lang="pl-PL" sz="2000" dirty="0"/>
              <a:t>Wzajemne </a:t>
            </a:r>
            <a:r>
              <a:rPr lang="pl-PL" sz="2000" b="1" dirty="0"/>
              <a:t>informowanie</a:t>
            </a:r>
            <a:r>
              <a:rPr lang="pl-PL" sz="2000" dirty="0"/>
              <a:t> się o kierunkach działań</a:t>
            </a:r>
          </a:p>
          <a:p>
            <a:endParaRPr lang="pl-PL" sz="1100" dirty="0"/>
          </a:p>
          <a:p>
            <a:r>
              <a:rPr lang="pl-PL" sz="2000" b="1" dirty="0"/>
              <a:t>Rada </a:t>
            </a:r>
            <a:r>
              <a:rPr lang="pl-PL" sz="2000" dirty="0"/>
              <a:t>Działalności Pożytku Publicznego</a:t>
            </a:r>
          </a:p>
          <a:p>
            <a:endParaRPr lang="pl-PL" sz="1100" dirty="0"/>
          </a:p>
          <a:p>
            <a:r>
              <a:rPr lang="pl-PL" sz="2000" b="1" dirty="0"/>
              <a:t>Konsultowanie</a:t>
            </a:r>
            <a:r>
              <a:rPr lang="pl-PL" sz="2000" dirty="0"/>
              <a:t> projektów aktów normatywnych</a:t>
            </a:r>
          </a:p>
          <a:p>
            <a:endParaRPr lang="pl-PL" sz="1100" dirty="0"/>
          </a:p>
          <a:p>
            <a:r>
              <a:rPr lang="pl-PL" sz="2000" dirty="0"/>
              <a:t>Udział </a:t>
            </a:r>
            <a:r>
              <a:rPr lang="pl-PL" sz="2000" dirty="0" err="1"/>
              <a:t>ngo</a:t>
            </a:r>
            <a:r>
              <a:rPr lang="pl-PL" sz="2000" dirty="0"/>
              <a:t> w pracach </a:t>
            </a:r>
            <a:r>
              <a:rPr lang="pl-PL" sz="2000" b="1" dirty="0"/>
              <a:t>komisji</a:t>
            </a:r>
            <a:r>
              <a:rPr lang="pl-PL" sz="2000" dirty="0"/>
              <a:t> konkursowych</a:t>
            </a:r>
          </a:p>
          <a:p>
            <a:endParaRPr lang="pl-PL" sz="1100" dirty="0"/>
          </a:p>
          <a:p>
            <a:r>
              <a:rPr lang="pl-PL" sz="2000" dirty="0"/>
              <a:t>Wspieranie w poszukiwaniu </a:t>
            </a:r>
            <a:r>
              <a:rPr lang="pl-PL" sz="2000" b="1" dirty="0"/>
              <a:t>funduszy</a:t>
            </a:r>
            <a:r>
              <a:rPr lang="pl-PL" sz="2000" dirty="0"/>
              <a:t> </a:t>
            </a:r>
          </a:p>
          <a:p>
            <a:r>
              <a:rPr lang="pl-PL" sz="2000" dirty="0"/>
              <a:t>z innych źródeł</a:t>
            </a:r>
          </a:p>
          <a:p>
            <a:endParaRPr lang="pl-PL" sz="1100" dirty="0"/>
          </a:p>
          <a:p>
            <a:endParaRPr lang="pl-PL" sz="2000" dirty="0"/>
          </a:p>
          <a:p>
            <a:endParaRPr lang="pl-PL" sz="2000" dirty="0"/>
          </a:p>
          <a:p>
            <a:endParaRPr lang="pl-PL" sz="2000" dirty="0"/>
          </a:p>
          <a:p>
            <a:endParaRPr lang="pl-PL" sz="2000" dirty="0"/>
          </a:p>
          <a:p>
            <a:endParaRPr lang="pl-PL" sz="2800" dirty="0"/>
          </a:p>
          <a:p>
            <a:r>
              <a:rPr lang="pl-PL" sz="2000" dirty="0"/>
              <a:t>Wzmacnianie instytucjonalne, </a:t>
            </a:r>
            <a:r>
              <a:rPr lang="pl-PL" sz="2000" b="1" dirty="0">
                <a:solidFill>
                  <a:schemeClr val="tx2">
                    <a:lumMod val="75000"/>
                  </a:schemeClr>
                </a:solidFill>
              </a:rPr>
              <a:t>szkolenia</a:t>
            </a:r>
            <a:r>
              <a:rPr lang="pl-PL" sz="20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pl-PL" sz="2000" dirty="0"/>
              <a:t>itp.</a:t>
            </a:r>
          </a:p>
          <a:p>
            <a:endParaRPr lang="pl-PL" sz="1100" dirty="0"/>
          </a:p>
          <a:p>
            <a:r>
              <a:rPr lang="pl-PL" sz="2000" b="1" dirty="0">
                <a:solidFill>
                  <a:schemeClr val="tx2">
                    <a:lumMod val="75000"/>
                  </a:schemeClr>
                </a:solidFill>
              </a:rPr>
              <a:t>Upraszczanie</a:t>
            </a:r>
            <a:r>
              <a:rPr lang="pl-PL" sz="2000" dirty="0"/>
              <a:t> procesu składania ofert</a:t>
            </a:r>
          </a:p>
          <a:p>
            <a:endParaRPr lang="pl-PL" sz="1100" dirty="0"/>
          </a:p>
          <a:p>
            <a:r>
              <a:rPr lang="pl-PL" sz="2000" dirty="0"/>
              <a:t>Miejski serwis internetowy </a:t>
            </a:r>
            <a:r>
              <a:rPr lang="pl-PL" sz="2000" b="1" dirty="0"/>
              <a:t>orbitorun.pl</a:t>
            </a:r>
          </a:p>
          <a:p>
            <a:endParaRPr lang="pl-PL" sz="1100" b="1" dirty="0"/>
          </a:p>
          <a:p>
            <a:r>
              <a:rPr lang="pl-PL" sz="2000" dirty="0"/>
              <a:t>Media społecznościowe </a:t>
            </a:r>
            <a:r>
              <a:rPr lang="pl-PL" sz="2000" b="1" dirty="0"/>
              <a:t>Facebook </a:t>
            </a:r>
          </a:p>
          <a:p>
            <a:endParaRPr lang="pl-PL" sz="2000" b="1" dirty="0"/>
          </a:p>
          <a:p>
            <a:r>
              <a:rPr lang="pl-PL" sz="2000" dirty="0">
                <a:solidFill>
                  <a:srgbClr val="002060"/>
                </a:solidFill>
              </a:rPr>
              <a:t>Wsparcie działalności NGO w ramach </a:t>
            </a:r>
            <a:r>
              <a:rPr lang="pl-PL" sz="2000" b="1" dirty="0">
                <a:solidFill>
                  <a:srgbClr val="002060"/>
                </a:solidFill>
              </a:rPr>
              <a:t>Toruńskiego Laboratorium Miejskiego </a:t>
            </a:r>
            <a:r>
              <a:rPr lang="pl-PL" sz="2000" dirty="0"/>
              <a:t>(…)</a:t>
            </a:r>
          </a:p>
        </p:txBody>
      </p:sp>
    </p:spTree>
    <p:extLst>
      <p:ext uri="{BB962C8B-B14F-4D97-AF65-F5344CB8AC3E}">
        <p14:creationId xmlns:p14="http://schemas.microsoft.com/office/powerpoint/2010/main" val="1347705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</a:t>
            </a:r>
            <a:r>
              <a:rPr lang="pl-PL" sz="2000" b="1" dirty="0">
                <a:latin typeface="Corbel" pitchFamily="34" charset="0"/>
              </a:rPr>
              <a:t> FORMY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6F26FE0-B031-4176-A922-B7A60F8DE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601" y="629468"/>
            <a:ext cx="4602798" cy="1332214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58C1D9B-948C-D528-097B-F43899E45BC8}"/>
              </a:ext>
            </a:extLst>
          </p:cNvPr>
          <p:cNvSpPr txBox="1"/>
          <p:nvPr/>
        </p:nvSpPr>
        <p:spPr>
          <a:xfrm>
            <a:off x="1907704" y="2499742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pc="-1" dirty="0">
                <a:ea typeface="DejaVu Sans"/>
              </a:rPr>
              <a:t>funkcjonowanie</a:t>
            </a:r>
            <a:endParaRPr lang="pl-PL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pc="-1" dirty="0">
                <a:ea typeface="DejaVu Sans"/>
              </a:rPr>
              <a:t>Centrum Aktywności Lokalnej  2. Piętro </a:t>
            </a:r>
          </a:p>
          <a:p>
            <a:pPr algn="ctr">
              <a:lnSpc>
                <a:spcPct val="100000"/>
              </a:lnSpc>
            </a:pPr>
            <a:r>
              <a:rPr lang="pl-PL" spc="-1" dirty="0">
                <a:ea typeface="DejaVu Sans"/>
              </a:rPr>
              <a:t>przy ul. Konopnickiej 13 </a:t>
            </a:r>
            <a:endParaRPr lang="pl-PL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489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06D95-17E8-6966-934A-02EC16856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C773E2B4-AAE7-723D-2C70-FC1BD6F8493A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3351167D-4C2B-FD2D-3B16-32CCD5B49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B82AE74-2DC1-7FAE-9BD3-1D47A680DEE8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FORMY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D2BA552B-3458-ED70-A39F-779DEB42B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2" name="CustomShape 5">
            <a:extLst>
              <a:ext uri="{FF2B5EF4-FFF2-40B4-BE49-F238E27FC236}">
                <a16:creationId xmlns:a16="http://schemas.microsoft.com/office/drawing/2014/main" id="{A709E899-7FBE-5CFE-7BF3-40FDE18F5657}"/>
              </a:ext>
            </a:extLst>
          </p:cNvPr>
          <p:cNvSpPr/>
          <p:nvPr/>
        </p:nvSpPr>
        <p:spPr>
          <a:xfrm>
            <a:off x="2411760" y="864317"/>
            <a:ext cx="5400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DE4EF269-B19F-48E0-48D4-56EE81DCE778}"/>
              </a:ext>
            </a:extLst>
          </p:cNvPr>
          <p:cNvSpPr/>
          <p:nvPr/>
        </p:nvSpPr>
        <p:spPr>
          <a:xfrm>
            <a:off x="369360" y="401922"/>
            <a:ext cx="840528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28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		</a:t>
            </a:r>
            <a:r>
              <a:rPr lang="pl-PL" sz="2800" b="1" spc="-1" dirty="0">
                <a:solidFill>
                  <a:srgbClr val="376092"/>
                </a:solidFill>
                <a:latin typeface="Calibri"/>
                <a:ea typeface="DejaVu Sans"/>
              </a:rPr>
              <a:t>     </a:t>
            </a:r>
            <a:r>
              <a:rPr lang="pl-PL" sz="2800" b="1" strike="noStrike" spc="-1" dirty="0">
                <a:latin typeface="Calibri"/>
                <a:ea typeface="DejaVu Sans"/>
              </a:rPr>
              <a:t>Lokale użytkowe dla NGO</a:t>
            </a:r>
            <a:endParaRPr lang="pl-PL" sz="2800" b="0" strike="noStrike" spc="-1" dirty="0">
              <a:latin typeface="Arial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55FE853-960A-235B-9D06-38B0BE76E810}"/>
              </a:ext>
            </a:extLst>
          </p:cNvPr>
          <p:cNvSpPr txBox="1"/>
          <p:nvPr/>
        </p:nvSpPr>
        <p:spPr>
          <a:xfrm>
            <a:off x="2267744" y="1145592"/>
            <a:ext cx="65882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l-PL" sz="1800" b="1" strike="noStrike" spc="-1" dirty="0">
                <a:latin typeface="Calibri"/>
                <a:ea typeface="DejaVu Sans"/>
              </a:rPr>
              <a:t>wynajem lokali na preferencyjnych warunkach</a:t>
            </a:r>
            <a:endParaRPr lang="pl-PL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8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Zniżki 		30 % </a:t>
            </a:r>
            <a:endParaRPr lang="pl-PL" sz="1800" strike="noStrike" spc="-1" dirty="0">
              <a:latin typeface="Arial"/>
            </a:endParaRPr>
          </a:p>
          <a:p>
            <a:r>
              <a:rPr lang="pl-PL" sz="18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		 50% </a:t>
            </a:r>
          </a:p>
          <a:p>
            <a:r>
              <a:rPr lang="pl-PL" spc="-1" dirty="0">
                <a:solidFill>
                  <a:srgbClr val="000000"/>
                </a:solidFill>
              </a:rPr>
              <a:t>				70 %	</a:t>
            </a:r>
            <a:endParaRPr lang="pl-PL" sz="1800" spc="-1" dirty="0">
              <a:solidFill>
                <a:srgbClr val="000000"/>
              </a:solidFill>
              <a:latin typeface="Calibri"/>
            </a:endParaRPr>
          </a:p>
          <a:p>
            <a:r>
              <a:rPr lang="pl-PL" sz="1800" spc="-1" dirty="0">
                <a:solidFill>
                  <a:srgbClr val="000000"/>
                </a:solidFill>
                <a:latin typeface="Calibri"/>
              </a:rPr>
              <a:t>					+ zniżki dodatkowe</a:t>
            </a:r>
            <a:r>
              <a:rPr lang="pl-PL" sz="1800" spc="-1" dirty="0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</a:p>
          <a:p>
            <a:r>
              <a:rPr lang="pl-PL" sz="1800" b="1" spc="-1" dirty="0">
                <a:solidFill>
                  <a:srgbClr val="000000"/>
                </a:solidFill>
                <a:latin typeface="Calibri"/>
                <a:ea typeface="DejaVu Sans"/>
              </a:rPr>
              <a:t>		</a:t>
            </a:r>
            <a:endParaRPr lang="pl-PL" sz="1800" spc="-1" dirty="0"/>
          </a:p>
        </p:txBody>
      </p:sp>
    </p:spTree>
    <p:extLst>
      <p:ext uri="{BB962C8B-B14F-4D97-AF65-F5344CB8AC3E}">
        <p14:creationId xmlns:p14="http://schemas.microsoft.com/office/powerpoint/2010/main" val="95062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SFERY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76A3F7B-9388-4D92-B7C8-332000DCD27E}"/>
              </a:ext>
            </a:extLst>
          </p:cNvPr>
          <p:cNvSpPr txBox="1"/>
          <p:nvPr/>
        </p:nvSpPr>
        <p:spPr>
          <a:xfrm>
            <a:off x="2771800" y="1203598"/>
            <a:ext cx="26949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dirty="0" err="1">
                <a:solidFill>
                  <a:schemeClr val="tx1"/>
                </a:solidFill>
              </a:rPr>
              <a:t>sport</a:t>
            </a:r>
            <a:endParaRPr lang="pl-PL" sz="4800" dirty="0">
              <a:solidFill>
                <a:schemeClr val="tx1"/>
              </a:solidFill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C20B29A-C8F8-47E3-A1EC-26E87739DC1A}"/>
              </a:ext>
            </a:extLst>
          </p:cNvPr>
          <p:cNvSpPr txBox="1"/>
          <p:nvPr/>
        </p:nvSpPr>
        <p:spPr>
          <a:xfrm>
            <a:off x="3131840" y="2335702"/>
            <a:ext cx="5342086" cy="99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pl-PL" sz="5400" dirty="0">
                <a:solidFill>
                  <a:schemeClr val="tx1"/>
                </a:solidFill>
              </a:rPr>
              <a:t>zdrowie</a:t>
            </a:r>
            <a:br>
              <a:rPr lang="pl-PL" sz="5400" dirty="0">
                <a:solidFill>
                  <a:schemeClr val="tx1"/>
                </a:solidFill>
              </a:rPr>
            </a:br>
            <a:r>
              <a:rPr lang="pl-PL" sz="5400" b="1" dirty="0">
                <a:solidFill>
                  <a:schemeClr val="tx1"/>
                </a:solidFill>
              </a:rPr>
              <a:t>pomoc społeczna</a:t>
            </a:r>
            <a:endParaRPr lang="pl-PL" sz="4000" b="1" dirty="0">
              <a:solidFill>
                <a:schemeClr val="tx1"/>
              </a:solidFill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89FD243-A221-450D-B00E-45AF269030B7}"/>
              </a:ext>
            </a:extLst>
          </p:cNvPr>
          <p:cNvSpPr txBox="1"/>
          <p:nvPr/>
        </p:nvSpPr>
        <p:spPr>
          <a:xfrm rot="16200000">
            <a:off x="1519971" y="2076324"/>
            <a:ext cx="2034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tx1"/>
                </a:solidFill>
              </a:rPr>
              <a:t>kultura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33D90F-A3CA-4E72-A105-68EDC4E69873}"/>
              </a:ext>
            </a:extLst>
          </p:cNvPr>
          <p:cNvSpPr txBox="1"/>
          <p:nvPr/>
        </p:nvSpPr>
        <p:spPr>
          <a:xfrm>
            <a:off x="5749269" y="4016580"/>
            <a:ext cx="1877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aktywność obywatelska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AD8E6DF-B82F-47D0-BBE8-1A075B43F4A6}"/>
              </a:ext>
            </a:extLst>
          </p:cNvPr>
          <p:cNvSpPr txBox="1"/>
          <p:nvPr/>
        </p:nvSpPr>
        <p:spPr>
          <a:xfrm>
            <a:off x="163857" y="1511477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edukacja obywatelska i partycypacja społeczna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1427D4B-F09E-4131-9E40-0DE2AD715ED9}"/>
              </a:ext>
            </a:extLst>
          </p:cNvPr>
          <p:cNvSpPr txBox="1"/>
          <p:nvPr/>
        </p:nvSpPr>
        <p:spPr>
          <a:xfrm>
            <a:off x="862894" y="2775805"/>
            <a:ext cx="110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edukacja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3B7A1A-061E-4A31-973E-FF960DCDE441}"/>
              </a:ext>
            </a:extLst>
          </p:cNvPr>
          <p:cNvSpPr txBox="1"/>
          <p:nvPr/>
        </p:nvSpPr>
        <p:spPr>
          <a:xfrm>
            <a:off x="3056484" y="3344318"/>
            <a:ext cx="1826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bezpieczeństwo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67C0F0C-0E2B-4BF0-87DB-A4CE95DC41B4}"/>
              </a:ext>
            </a:extLst>
          </p:cNvPr>
          <p:cNvSpPr txBox="1"/>
          <p:nvPr/>
        </p:nvSpPr>
        <p:spPr>
          <a:xfrm>
            <a:off x="5837617" y="1270304"/>
            <a:ext cx="1043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ekologia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A6CD4C46-1288-4440-8484-FB1B2082D404}"/>
              </a:ext>
            </a:extLst>
          </p:cNvPr>
          <p:cNvSpPr txBox="1"/>
          <p:nvPr/>
        </p:nvSpPr>
        <p:spPr>
          <a:xfrm>
            <a:off x="5315930" y="3174673"/>
            <a:ext cx="3441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opieka nad osobami </a:t>
            </a:r>
            <a:br>
              <a:rPr lang="pl-P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 niepełnosprawnościami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AC30477-3AE7-411D-BBB3-38891DB0D60C}"/>
              </a:ext>
            </a:extLst>
          </p:cNvPr>
          <p:cNvSpPr txBox="1"/>
          <p:nvPr/>
        </p:nvSpPr>
        <p:spPr>
          <a:xfrm>
            <a:off x="6277981" y="2129474"/>
            <a:ext cx="1569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społeczności </a:t>
            </a:r>
          </a:p>
          <a:p>
            <a:pPr algn="ctr"/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lokalne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C7B2350A-D20D-4C86-8954-9D878E4B7AB5}"/>
              </a:ext>
            </a:extLst>
          </p:cNvPr>
          <p:cNvSpPr txBox="1"/>
          <p:nvPr/>
        </p:nvSpPr>
        <p:spPr>
          <a:xfrm>
            <a:off x="2279322" y="1270304"/>
            <a:ext cx="113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rekreacja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5318300-2FAC-46F9-A31B-66D1BDE38A91}"/>
              </a:ext>
            </a:extLst>
          </p:cNvPr>
          <p:cNvSpPr txBox="1"/>
          <p:nvPr/>
        </p:nvSpPr>
        <p:spPr>
          <a:xfrm>
            <a:off x="6634140" y="812792"/>
            <a:ext cx="110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turystyka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39F7BFC9-C97C-453C-87C3-B34490942950}"/>
              </a:ext>
            </a:extLst>
          </p:cNvPr>
          <p:cNvSpPr txBox="1"/>
          <p:nvPr/>
        </p:nvSpPr>
        <p:spPr>
          <a:xfrm>
            <a:off x="2913251" y="574942"/>
            <a:ext cx="2031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seniorzy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27217C-4CD2-4928-91D7-12998D0ACBB2}"/>
              </a:ext>
            </a:extLst>
          </p:cNvPr>
          <p:cNvSpPr txBox="1"/>
          <p:nvPr/>
        </p:nvSpPr>
        <p:spPr>
          <a:xfrm>
            <a:off x="522853" y="1151382"/>
            <a:ext cx="2390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przedsiębiorczość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2114F6B2-8E51-437C-8E06-57AD04A52F4F}"/>
              </a:ext>
            </a:extLst>
          </p:cNvPr>
          <p:cNvSpPr txBox="1"/>
          <p:nvPr/>
        </p:nvSpPr>
        <p:spPr>
          <a:xfrm>
            <a:off x="1003483" y="3169607"/>
            <a:ext cx="2236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ochrona </a:t>
            </a:r>
            <a:r>
              <a:rPr lang="pl-PL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środowiska</a:t>
            </a:r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43B73C71-A21F-4205-8AB0-B3E691CF6E51}"/>
              </a:ext>
            </a:extLst>
          </p:cNvPr>
          <p:cNvSpPr txBox="1"/>
          <p:nvPr/>
        </p:nvSpPr>
        <p:spPr>
          <a:xfrm>
            <a:off x="5171914" y="1762588"/>
            <a:ext cx="169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rozwój techniki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EB52EDA3-3F98-45B2-8DA9-4C64F54CD709}"/>
              </a:ext>
            </a:extLst>
          </p:cNvPr>
          <p:cNvSpPr txBox="1"/>
          <p:nvPr/>
        </p:nvSpPr>
        <p:spPr>
          <a:xfrm>
            <a:off x="3877953" y="1048774"/>
            <a:ext cx="1992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inicjatywa lokalna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8C6B031-0E2A-48AC-BD90-8BE0A6F581AC}"/>
              </a:ext>
            </a:extLst>
          </p:cNvPr>
          <p:cNvSpPr txBox="1"/>
          <p:nvPr/>
        </p:nvSpPr>
        <p:spPr>
          <a:xfrm>
            <a:off x="7188137" y="1290433"/>
            <a:ext cx="1914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opieka nad zwierzętami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BA8F5E3-C156-43CF-9397-2314CFB1AE28}"/>
              </a:ext>
            </a:extLst>
          </p:cNvPr>
          <p:cNvSpPr txBox="1"/>
          <p:nvPr/>
        </p:nvSpPr>
        <p:spPr>
          <a:xfrm>
            <a:off x="7435822" y="3920259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profilaktyka uzależnień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C6A1FC76-FB99-298C-D2FB-12489527C62B}"/>
              </a:ext>
            </a:extLst>
          </p:cNvPr>
          <p:cNvSpPr txBox="1"/>
          <p:nvPr/>
        </p:nvSpPr>
        <p:spPr>
          <a:xfrm>
            <a:off x="557954" y="671885"/>
            <a:ext cx="276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wkład własny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80315AB-146A-E51F-B1AB-2FFCB6890302}"/>
              </a:ext>
            </a:extLst>
          </p:cNvPr>
          <p:cNvSpPr txBox="1"/>
          <p:nvPr/>
        </p:nvSpPr>
        <p:spPr>
          <a:xfrm>
            <a:off x="1425921" y="3785972"/>
            <a:ext cx="3938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działania na rzecz upowszechniania i ochrony wolności i praw człowieka oraz swobód obywatelskich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8CFC142-BEAB-A353-3774-59D85BEF13A3}"/>
              </a:ext>
            </a:extLst>
          </p:cNvPr>
          <p:cNvSpPr txBox="1"/>
          <p:nvPr/>
        </p:nvSpPr>
        <p:spPr>
          <a:xfrm>
            <a:off x="3635896" y="523588"/>
            <a:ext cx="5121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l-PL" b="1" spc="-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działalność na rzecz NGO –wkład własny, szkolenia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BA48E4B-17A4-3EA3-5870-FFBC5DAE5AA6}"/>
              </a:ext>
            </a:extLst>
          </p:cNvPr>
          <p:cNvSpPr txBox="1"/>
          <p:nvPr/>
        </p:nvSpPr>
        <p:spPr>
          <a:xfrm>
            <a:off x="-39379" y="4064000"/>
            <a:ext cx="141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rewitalizacja</a:t>
            </a:r>
          </a:p>
        </p:txBody>
      </p:sp>
    </p:spTree>
    <p:extLst>
      <p:ext uri="{BB962C8B-B14F-4D97-AF65-F5344CB8AC3E}">
        <p14:creationId xmlns:p14="http://schemas.microsoft.com/office/powerpoint/2010/main" val="53091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33122-B7B1-60D9-E75B-7FE3CEDC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80DFA9D4-E8D1-9954-EB17-08FFD771EA06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652BFA02-B667-37DC-91DE-E95187804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B6D5BE3A-1A3B-3FD4-318F-7F97F9B1B88B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PRIORYTETY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B1EEA6D0-4E06-8D9D-4124-7219F7B8F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879EA5C-8B22-8482-A37C-812D4DB21E35}"/>
              </a:ext>
            </a:extLst>
          </p:cNvPr>
          <p:cNvSpPr txBox="1"/>
          <p:nvPr/>
        </p:nvSpPr>
        <p:spPr>
          <a:xfrm>
            <a:off x="323528" y="739612"/>
            <a:ext cx="8424936" cy="3947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/>
              <a:t>PIERWSZY</a:t>
            </a:r>
          </a:p>
          <a:p>
            <a:endParaRPr lang="pl-PL" sz="1050" b="1" dirty="0"/>
          </a:p>
          <a:p>
            <a:r>
              <a:rPr lang="pl-PL" sz="2000" dirty="0"/>
              <a:t>Wspieranie dzieci i młodzieży, </a:t>
            </a:r>
            <a:r>
              <a:rPr lang="pl-PL" sz="2000" b="1" dirty="0">
                <a:solidFill>
                  <a:srgbClr val="002060"/>
                </a:solidFill>
              </a:rPr>
              <a:t>upowszechnianie i ochrona praw dziecka i ucznia </a:t>
            </a:r>
          </a:p>
          <a:p>
            <a:r>
              <a:rPr lang="pl-PL" sz="2000" dirty="0"/>
              <a:t>Ochrona i promocja zdrowia</a:t>
            </a:r>
          </a:p>
          <a:p>
            <a:r>
              <a:rPr lang="pl-PL" sz="2000" dirty="0"/>
              <a:t>Profilaktyka uzależnień</a:t>
            </a:r>
          </a:p>
          <a:p>
            <a:r>
              <a:rPr lang="pl-PL" sz="2000" dirty="0"/>
              <a:t>Pomoc społeczna</a:t>
            </a:r>
          </a:p>
          <a:p>
            <a:r>
              <a:rPr lang="pl-PL" sz="2000" dirty="0"/>
              <a:t>Przeciwdziałanie </a:t>
            </a:r>
            <a:r>
              <a:rPr lang="pl-PL" sz="2000" b="1" dirty="0" err="1">
                <a:solidFill>
                  <a:schemeClr val="tx2">
                    <a:lumMod val="75000"/>
                  </a:schemeClr>
                </a:solidFill>
              </a:rPr>
              <a:t>wykluczeniom</a:t>
            </a:r>
            <a:r>
              <a:rPr lang="pl-PL" sz="2000" b="1" dirty="0">
                <a:solidFill>
                  <a:schemeClr val="tx2">
                    <a:lumMod val="75000"/>
                  </a:schemeClr>
                </a:solidFill>
              </a:rPr>
              <a:t> społecznym</a:t>
            </a:r>
          </a:p>
          <a:p>
            <a:r>
              <a:rPr lang="pl-PL" sz="2000" dirty="0"/>
              <a:t>Niepełnosprawności</a:t>
            </a:r>
          </a:p>
          <a:p>
            <a:r>
              <a:rPr lang="pl-PL" sz="2000" dirty="0"/>
              <a:t>Seniorzy</a:t>
            </a:r>
          </a:p>
          <a:p>
            <a:r>
              <a:rPr lang="pl-PL" sz="2000" dirty="0"/>
              <a:t>Rodzina, </a:t>
            </a:r>
            <a:r>
              <a:rPr lang="pl-PL" sz="2000" b="1" i="1" dirty="0"/>
              <a:t>macierzyństwo i rodzicielstwo</a:t>
            </a:r>
          </a:p>
          <a:p>
            <a:r>
              <a:rPr lang="pl-PL" sz="2000" dirty="0"/>
              <a:t>Bezpieczeństwo</a:t>
            </a:r>
          </a:p>
          <a:p>
            <a:r>
              <a:rPr lang="pl-PL" sz="2000" b="1" dirty="0">
                <a:solidFill>
                  <a:srgbClr val="002060"/>
                </a:solidFill>
              </a:rPr>
              <a:t>Kultura i sztuka</a:t>
            </a:r>
          </a:p>
          <a:p>
            <a:r>
              <a:rPr lang="pl-PL" sz="2000" b="1" dirty="0">
                <a:solidFill>
                  <a:srgbClr val="002060"/>
                </a:solidFill>
              </a:rPr>
              <a:t>Sport i rekreacja</a:t>
            </a:r>
          </a:p>
        </p:txBody>
      </p:sp>
    </p:spTree>
    <p:extLst>
      <p:ext uri="{BB962C8B-B14F-4D97-AF65-F5344CB8AC3E}">
        <p14:creationId xmlns:p14="http://schemas.microsoft.com/office/powerpoint/2010/main" val="1884105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8393A-474F-F32D-D3F5-87F78DFE9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24FD3331-0835-B363-E19B-F3C08AD37B22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BF25BBFD-0989-6B09-CC48-97D6B9642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0F78B45-8431-C3C5-9F60-972AB8FE1576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PRIORYTETY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1223797B-741B-4B0F-3B9C-1FFF714B3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A1659318-A83F-4031-A8F7-B2999BE47AC1}"/>
              </a:ext>
            </a:extLst>
          </p:cNvPr>
          <p:cNvSpPr txBox="1"/>
          <p:nvPr/>
        </p:nvSpPr>
        <p:spPr>
          <a:xfrm>
            <a:off x="494034" y="740778"/>
            <a:ext cx="79928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/>
              <a:t>DRUGI</a:t>
            </a:r>
          </a:p>
          <a:p>
            <a:endParaRPr lang="pl-PL" sz="2000" dirty="0"/>
          </a:p>
          <a:p>
            <a:r>
              <a:rPr lang="pl-PL" sz="2000" b="1" dirty="0">
                <a:solidFill>
                  <a:srgbClr val="002060"/>
                </a:solidFill>
              </a:rPr>
              <a:t>Ekologia i ochrona zwierząt</a:t>
            </a:r>
          </a:p>
          <a:p>
            <a:r>
              <a:rPr lang="pl-PL" sz="2000" dirty="0">
                <a:solidFill>
                  <a:schemeClr val="tx2">
                    <a:lumMod val="75000"/>
                  </a:schemeClr>
                </a:solidFill>
              </a:rPr>
              <a:t>Rewitalizacja</a:t>
            </a:r>
          </a:p>
          <a:p>
            <a:r>
              <a:rPr lang="pl-PL" sz="2000" dirty="0"/>
              <a:t>Turystyka, </a:t>
            </a:r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promocja Torunia w kraju i za granicą, rozwijanie kontaktów i współpracy między społeczeństwami</a:t>
            </a:r>
          </a:p>
          <a:p>
            <a:r>
              <a:rPr lang="pl-PL" sz="2000" dirty="0"/>
              <a:t>Wspieranie rozwoju wspólnot i społeczności lokalnej, </a:t>
            </a:r>
            <a:r>
              <a:rPr lang="pl-PL" sz="2000" b="1" i="1" dirty="0">
                <a:solidFill>
                  <a:schemeClr val="tx2">
                    <a:lumMod val="75000"/>
                  </a:schemeClr>
                </a:solidFill>
              </a:rPr>
              <a:t>integracja cudzoziemców</a:t>
            </a:r>
          </a:p>
          <a:p>
            <a:r>
              <a:rPr lang="pl-PL" sz="2000" dirty="0"/>
              <a:t>Wolontariat</a:t>
            </a:r>
          </a:p>
        </p:txBody>
      </p:sp>
    </p:spTree>
    <p:extLst>
      <p:ext uri="{BB962C8B-B14F-4D97-AF65-F5344CB8AC3E}">
        <p14:creationId xmlns:p14="http://schemas.microsoft.com/office/powerpoint/2010/main" val="1567560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0D7CC-B1AF-B456-7A4E-7524D2A1F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2C28EAFB-426F-5717-ACE6-560CA9B66862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6720746C-D432-397A-3F8E-539DF0DBB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5C5E34F7-53E1-0249-A3E6-2FA3313C9048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PRIORYTETY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D5B8BD8A-23D5-D492-77A3-B6A63CE02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8D252EC0-A3A6-D59B-3A05-D70C627941B0}"/>
              </a:ext>
            </a:extLst>
          </p:cNvPr>
          <p:cNvSpPr txBox="1"/>
          <p:nvPr/>
        </p:nvSpPr>
        <p:spPr>
          <a:xfrm>
            <a:off x="899592" y="726692"/>
            <a:ext cx="79208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/>
              <a:t>TRZECI</a:t>
            </a:r>
          </a:p>
          <a:p>
            <a:endParaRPr lang="pl-PL" sz="2000" dirty="0"/>
          </a:p>
          <a:p>
            <a:r>
              <a:rPr lang="pl-PL" sz="2000" b="1" dirty="0">
                <a:solidFill>
                  <a:srgbClr val="002060"/>
                </a:solidFill>
              </a:rPr>
              <a:t>Promocja zatrudnienia</a:t>
            </a:r>
          </a:p>
          <a:p>
            <a:r>
              <a:rPr lang="pl-PL" sz="2000" b="1" dirty="0">
                <a:solidFill>
                  <a:srgbClr val="002060"/>
                </a:solidFill>
              </a:rPr>
              <a:t>Rozwój gospodarczy i ekonomia społeczna</a:t>
            </a:r>
          </a:p>
          <a:p>
            <a:r>
              <a:rPr lang="pl-PL" sz="2000" dirty="0"/>
              <a:t>Działalność na rzecz </a:t>
            </a:r>
            <a:r>
              <a:rPr lang="pl-PL" sz="2000" b="1" dirty="0">
                <a:solidFill>
                  <a:schemeClr val="tx2">
                    <a:lumMod val="75000"/>
                  </a:schemeClr>
                </a:solidFill>
              </a:rPr>
              <a:t>podmiotów ekonomii społecznej </a:t>
            </a:r>
          </a:p>
          <a:p>
            <a:pPr>
              <a:lnSpc>
                <a:spcPct val="100000"/>
              </a:lnSpc>
            </a:pPr>
            <a:r>
              <a:rPr lang="pl-PL" sz="2000" dirty="0"/>
              <a:t>Poradnictwo prawne, </a:t>
            </a:r>
            <a:r>
              <a:rPr lang="pl-PL" sz="2000" b="1" dirty="0">
                <a:solidFill>
                  <a:srgbClr val="002060"/>
                </a:solidFill>
              </a:rPr>
              <a:t>edukacja obywatelska i partycypacja społeczna</a:t>
            </a:r>
          </a:p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chemeClr val="tx2">
                    <a:lumMod val="75000"/>
                  </a:schemeClr>
                </a:solidFill>
              </a:rPr>
              <a:t>Ochrona wolności i praw człowieka</a:t>
            </a:r>
            <a:endParaRPr lang="pl-PL" sz="2000" b="1" spc="-1" dirty="0">
              <a:solidFill>
                <a:schemeClr val="tx2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chemeClr val="tx2">
                    <a:lumMod val="75000"/>
                  </a:schemeClr>
                </a:solidFill>
              </a:rPr>
              <a:t>Rozwój demokracji</a:t>
            </a:r>
          </a:p>
          <a:p>
            <a:pPr>
              <a:lnSpc>
                <a:spcPct val="100000"/>
              </a:lnSpc>
            </a:pPr>
            <a:r>
              <a:rPr lang="pl-PL" sz="2000" b="1" spc="-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Działalność na rzecz NGO</a:t>
            </a:r>
          </a:p>
        </p:txBody>
      </p:sp>
    </p:spTree>
    <p:extLst>
      <p:ext uri="{BB962C8B-B14F-4D97-AF65-F5344CB8AC3E}">
        <p14:creationId xmlns:p14="http://schemas.microsoft.com/office/powerpoint/2010/main" val="3648629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D97CA-AC09-493C-61E4-6441DBDDA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0A93BB07-7207-DD28-5FCC-C5FF6DBFEC4F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23A58749-0B8A-5FCB-7684-5B9FCA1DE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21BCE349-C455-0E67-80C6-96A6293ED385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postanowienia końcowe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ACF7ED04-929E-096D-C0BB-AD56194FF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ABFA9D96-8EB2-0034-8B3A-163542A2C45C}"/>
              </a:ext>
            </a:extLst>
          </p:cNvPr>
          <p:cNvSpPr txBox="1"/>
          <p:nvPr/>
        </p:nvSpPr>
        <p:spPr>
          <a:xfrm>
            <a:off x="827584" y="1419622"/>
            <a:ext cx="77048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b="1" dirty="0">
                <a:solidFill>
                  <a:srgbClr val="002060"/>
                </a:solidFill>
              </a:rPr>
              <a:t>Katalog priorytetowych zadań publicznych wskazanych w rozdziale VI programu zaplanowany na 2026 rok nie wyklucza możliwości zlecania podmiotom programu zadań publicznych pozostających w zakresie zadań gminy </a:t>
            </a:r>
          </a:p>
        </p:txBody>
      </p:sp>
    </p:spTree>
    <p:extLst>
      <p:ext uri="{BB962C8B-B14F-4D97-AF65-F5344CB8AC3E}">
        <p14:creationId xmlns:p14="http://schemas.microsoft.com/office/powerpoint/2010/main" val="3038868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PIENIĄDZE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A2038BAA-00BE-4F04-AD03-9BD72A2963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6268585"/>
              </p:ext>
            </p:extLst>
          </p:nvPr>
        </p:nvGraphicFramePr>
        <p:xfrm>
          <a:off x="508000" y="715149"/>
          <a:ext cx="8128000" cy="382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86948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2" name="CustomShape 4">
            <a:extLst>
              <a:ext uri="{FF2B5EF4-FFF2-40B4-BE49-F238E27FC236}">
                <a16:creationId xmlns:a16="http://schemas.microsoft.com/office/drawing/2014/main" id="{F303A8F6-8866-2A83-3A14-6B06D49656B6}"/>
              </a:ext>
            </a:extLst>
          </p:cNvPr>
          <p:cNvSpPr/>
          <p:nvPr/>
        </p:nvSpPr>
        <p:spPr>
          <a:xfrm>
            <a:off x="1259632" y="627534"/>
            <a:ext cx="7201800" cy="33225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trike="noStrike" spc="-1" dirty="0">
                <a:solidFill>
                  <a:schemeClr val="tx2">
                    <a:lumMod val="75000"/>
                  </a:schemeClr>
                </a:solidFill>
                <a:latin typeface="Calibri"/>
                <a:ea typeface="DejaVu Sans"/>
              </a:rPr>
              <a:t>Prowadzenie środowiskowego domu samopomocy dla maksymalnie 188 osób z zaburzeniami psychicznymi (WIEL.)</a:t>
            </a:r>
            <a:endParaRPr lang="pl-PL" sz="1400" b="1" strike="noStrike" spc="-1" dirty="0">
              <a:solidFill>
                <a:schemeClr val="tx2">
                  <a:lumMod val="75000"/>
                </a:schemeClr>
              </a:solidFill>
              <a:latin typeface="Arial"/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latin typeface="Calibri"/>
                <a:ea typeface="DejaVu Sans"/>
              </a:rPr>
              <a:t>Organizowanie i </a:t>
            </a:r>
            <a:r>
              <a:rPr lang="pl-PL" sz="1400" b="1" strike="noStrike" spc="-1" dirty="0">
                <a:latin typeface="Calibri"/>
                <a:ea typeface="DejaVu Sans"/>
              </a:rPr>
              <a:t>świadczenie specjalistycznych usług opiekuńczych </a:t>
            </a:r>
            <a:r>
              <a:rPr lang="pl-PL" sz="1400" b="0" strike="noStrike" spc="-1" dirty="0">
                <a:latin typeface="Calibri"/>
                <a:ea typeface="DejaVu Sans"/>
              </a:rPr>
              <a:t>w miejscu zamieszkania dla osób z zaburzeniami psychicznymi</a:t>
            </a:r>
            <a:endParaRPr lang="pl-PL" sz="1400" b="0" strike="noStrike" spc="-1" dirty="0">
              <a:latin typeface="Arial"/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trike="noStrike" spc="-1" dirty="0">
                <a:latin typeface="Calibri"/>
                <a:ea typeface="DejaVu Sans"/>
              </a:rPr>
              <a:t>Prowadzenie domu pomocy społecznej </a:t>
            </a:r>
            <a:r>
              <a:rPr lang="pl-PL" sz="1400" b="0" strike="noStrike" spc="-1" dirty="0">
                <a:latin typeface="Calibri"/>
                <a:ea typeface="DejaVu Sans"/>
              </a:rPr>
              <a:t>dla osób dorosłych niepełnosprawnych intelektualnie</a:t>
            </a:r>
            <a:endParaRPr lang="pl-PL" sz="1400" b="0" strike="noStrike" spc="-1" dirty="0">
              <a:latin typeface="Arial"/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latin typeface="Calibri"/>
                <a:ea typeface="DejaVu Sans"/>
              </a:rPr>
              <a:t>Prowadzenie i </a:t>
            </a:r>
            <a:r>
              <a:rPr lang="pl-PL" sz="1400" b="1" strike="noStrike" spc="-1" dirty="0">
                <a:latin typeface="Calibri"/>
                <a:ea typeface="DejaVu Sans"/>
              </a:rPr>
              <a:t>zapewnienie miejsc całodobowych okresowego pobytu </a:t>
            </a:r>
            <a:r>
              <a:rPr lang="pl-PL" sz="1400" b="0" strike="noStrike" spc="-1" dirty="0">
                <a:latin typeface="Calibri"/>
                <a:ea typeface="DejaVu Sans"/>
              </a:rPr>
              <a:t>w ośrodku wsparcia o zasięgu gminnym dla co najmniej 22 osób</a:t>
            </a:r>
            <a:endParaRPr lang="pl-PL" sz="1400" b="0" strike="noStrike" spc="-1" dirty="0">
              <a:latin typeface="Arial"/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trike="noStrike" spc="-1" dirty="0">
                <a:latin typeface="Calibri"/>
                <a:ea typeface="DejaVu Sans"/>
              </a:rPr>
              <a:t>Prowadzenie mieszkania wspomaganego dla osób niepełnosprawnych </a:t>
            </a:r>
            <a:r>
              <a:rPr lang="pl-PL" sz="1400" b="0" strike="noStrike" spc="-1" dirty="0">
                <a:latin typeface="Calibri"/>
                <a:ea typeface="DejaVu Sans"/>
              </a:rPr>
              <a:t>z zaburzeniami psychicznymi</a:t>
            </a:r>
            <a:endParaRPr lang="pl-PL" sz="1400" b="0" strike="noStrike" spc="-1" dirty="0">
              <a:latin typeface="Arial"/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trike="noStrike" spc="-1" dirty="0">
                <a:latin typeface="Calibri"/>
                <a:ea typeface="DejaVu Sans"/>
              </a:rPr>
              <a:t>Organizowanie i świadczenie usług opiekuńczych </a:t>
            </a:r>
            <a:r>
              <a:rPr lang="pl-PL" sz="1400" b="0" strike="noStrike" spc="-1" dirty="0">
                <a:latin typeface="Calibri"/>
                <a:ea typeface="DejaVu Sans"/>
              </a:rPr>
              <a:t>w miejscu zamieszkania klienta,  z wyłączeniem usług specjalistycznych i specjalistycznych usług opiekuńczych dla osób z zaburzeniami psychicznymi</a:t>
            </a:r>
            <a:endParaRPr lang="pl-PL" sz="1400" b="0" strike="noStrike" spc="-1" dirty="0">
              <a:latin typeface="Arial"/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latin typeface="Calibri"/>
                <a:ea typeface="DejaVu Sans"/>
              </a:rPr>
              <a:t>Prowadzenie na terenie Gminy Miasta Toruń </a:t>
            </a:r>
            <a:r>
              <a:rPr lang="pl-PL" sz="1400" b="1" strike="noStrike" spc="-1" dirty="0">
                <a:latin typeface="Calibri"/>
                <a:ea typeface="DejaVu Sans"/>
              </a:rPr>
              <a:t>całodobowej placówki opiekuńczo - wychowawczej</a:t>
            </a:r>
            <a:r>
              <a:rPr lang="pl-PL" sz="1400" b="0" strike="noStrike" spc="-1" dirty="0">
                <a:latin typeface="Calibri"/>
                <a:ea typeface="DejaVu Sans"/>
              </a:rPr>
              <a:t> typu socjalizacyjnego do 14 miejsc dla dzieci powyżej 10 roku życia</a:t>
            </a: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trike="noStrike" spc="-1" dirty="0">
                <a:solidFill>
                  <a:schemeClr val="tx2">
                    <a:lumMod val="75000"/>
                  </a:schemeClr>
                </a:solidFill>
                <a:latin typeface="Arial"/>
              </a:rPr>
              <a:t>Zapewnienie wsparcia osobom będącym w kryzysie bezdomności</a:t>
            </a: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C7D5AB6D-1ED2-DF28-1D49-343E2713938B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ponad 21 mln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9AAAD033-8431-8D64-CF7A-B7B74560FC53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8 </a:t>
            </a:r>
            <a:r>
              <a:rPr lang="pl-PL" sz="1000" dirty="0"/>
              <a:t>konkursów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8B97339C-75AA-17B3-7185-F1D86682B5E3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pomoc</a:t>
            </a:r>
          </a:p>
          <a:p>
            <a:pPr algn="ctr"/>
            <a:r>
              <a:rPr lang="pl-PL" sz="1100" dirty="0"/>
              <a:t>społeczna</a:t>
            </a:r>
          </a:p>
        </p:txBody>
      </p:sp>
    </p:spTree>
    <p:extLst>
      <p:ext uri="{BB962C8B-B14F-4D97-AF65-F5344CB8AC3E}">
        <p14:creationId xmlns:p14="http://schemas.microsoft.com/office/powerpoint/2010/main" val="581450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1A310-3A94-C974-8437-296B2CAC7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B113E75F-3452-AA86-9D1B-E6E73C48FD87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33BCD8BC-FBD8-778D-47F5-6D65225A3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BDB6CC23-8869-8B47-D83F-754810FDC080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A7299E02-098D-6C06-D3A8-B40E6F11D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5DD6261F-A98A-264D-4081-932417D9850C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 17 mln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F44CA56A-81D1-82D7-7AE0-EB4C535A10C8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14 </a:t>
            </a:r>
            <a:r>
              <a:rPr lang="pl-PL" sz="1000" dirty="0"/>
              <a:t>konkursów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CE20CE23-67DE-1CDA-7AFF-AF5ABCF6E2C4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usługi</a:t>
            </a:r>
          </a:p>
          <a:p>
            <a:pPr algn="ctr"/>
            <a:r>
              <a:rPr lang="pl-PL" sz="1100" dirty="0"/>
              <a:t>społeczne i zdrowie</a:t>
            </a: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DFEF289A-F9B6-2158-1485-D2571DFD3093}"/>
              </a:ext>
            </a:extLst>
          </p:cNvPr>
          <p:cNvSpPr/>
          <p:nvPr/>
        </p:nvSpPr>
        <p:spPr>
          <a:xfrm>
            <a:off x="1475656" y="558210"/>
            <a:ext cx="7142400" cy="33840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solidFill>
                  <a:srgbClr val="000000"/>
                </a:solidFill>
                <a:ea typeface="DejaVu Sans"/>
              </a:rPr>
              <a:t>Prowadzenie punktów </a:t>
            </a:r>
            <a:r>
              <a:rPr lang="pl-PL" sz="1400" b="1" strike="noStrike" spc="-1" dirty="0">
                <a:solidFill>
                  <a:srgbClr val="000000"/>
                </a:solidFill>
                <a:ea typeface="DejaVu Sans"/>
              </a:rPr>
              <a:t>nieodpłatnej pomocy prawnej</a:t>
            </a:r>
            <a:r>
              <a:rPr lang="pl-PL" sz="1400" b="0" strike="noStrike" spc="-1" dirty="0">
                <a:solidFill>
                  <a:srgbClr val="000000"/>
                </a:solidFill>
                <a:ea typeface="DejaVu Sans"/>
              </a:rPr>
              <a:t>, nieodpłatnego poradnictwa obywatelskiego oraz edukacji prawnej</a:t>
            </a:r>
            <a:endParaRPr lang="pl-PL" sz="1400" b="0" strike="noStrike" spc="-1" dirty="0"/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solidFill>
                  <a:srgbClr val="000000"/>
                </a:solidFill>
                <a:ea typeface="DejaVu Sans"/>
              </a:rPr>
              <a:t>Prowadzenie 2 ośrodków wsparcia w </a:t>
            </a:r>
            <a:r>
              <a:rPr lang="pl-PL" sz="1400" b="1" strike="noStrike" spc="-1" dirty="0">
                <a:solidFill>
                  <a:srgbClr val="000000"/>
                </a:solidFill>
                <a:ea typeface="DejaVu Sans"/>
              </a:rPr>
              <a:t>formie dziennego domu pomocy społecznej </a:t>
            </a:r>
            <a:r>
              <a:rPr lang="pl-PL" sz="1400" b="0" strike="noStrike" spc="-1" dirty="0">
                <a:solidFill>
                  <a:srgbClr val="000000"/>
                </a:solidFill>
                <a:ea typeface="DejaVu Sans"/>
              </a:rPr>
              <a:t>dla 60 osób </a:t>
            </a:r>
            <a:endParaRPr lang="pl-PL" sz="1400" b="0" strike="noStrike" spc="-1" dirty="0"/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solidFill>
                  <a:srgbClr val="000000"/>
                </a:solidFill>
                <a:ea typeface="DejaVu Sans"/>
              </a:rPr>
              <a:t>Prowadzenia </a:t>
            </a:r>
            <a:r>
              <a:rPr lang="pl-PL" sz="1400" b="1" strike="noStrike" spc="-1" dirty="0">
                <a:solidFill>
                  <a:srgbClr val="000000"/>
                </a:solidFill>
                <a:ea typeface="DejaVu Sans"/>
              </a:rPr>
              <a:t>placówek wsparcia dziennego dla dzieci i młodzieży</a:t>
            </a:r>
            <a:endParaRPr lang="pl-PL" sz="1400" b="0" strike="noStrike" spc="-1" dirty="0"/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solidFill>
                  <a:srgbClr val="000000"/>
                </a:solidFill>
                <a:ea typeface="DejaVu Sans"/>
              </a:rPr>
              <a:t>Działania na rzecz </a:t>
            </a:r>
            <a:r>
              <a:rPr lang="pl-PL" sz="1400" b="1" strike="noStrike" spc="-1" dirty="0">
                <a:solidFill>
                  <a:srgbClr val="000000"/>
                </a:solidFill>
                <a:ea typeface="DejaVu Sans"/>
              </a:rPr>
              <a:t>osób z niepełnosprawnościami</a:t>
            </a:r>
            <a:endParaRPr lang="pl-PL" sz="1400" b="0" strike="noStrike" spc="-1" dirty="0"/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trike="noStrike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Prowadzenie Centrów Aktywności Lokalnej (WIELOLETNI)</a:t>
            </a:r>
            <a:endParaRPr lang="pl-PL" sz="1400" b="1" strike="noStrike" spc="-1" dirty="0">
              <a:solidFill>
                <a:schemeClr val="tx2">
                  <a:lumMod val="75000"/>
                </a:schemeClr>
              </a:solidFill>
            </a:endParaRPr>
          </a:p>
          <a:p>
            <a:pPr marL="285840" indent="-284400" algn="just">
              <a:buClr>
                <a:srgbClr val="000000"/>
              </a:buClr>
              <a:buFont typeface="Arial"/>
              <a:buChar char="•"/>
            </a:pPr>
            <a:r>
              <a:rPr lang="pl-PL" sz="1400" b="1" strike="noStrike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Prowadzenie Centrum Integracji Społecznej</a:t>
            </a:r>
            <a:r>
              <a:rPr lang="pl-PL" sz="1400" b="1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  (WIELOLETNI)</a:t>
            </a:r>
            <a:endParaRPr lang="pl-PL" sz="1400" b="1" spc="-1" dirty="0">
              <a:solidFill>
                <a:schemeClr val="tx2">
                  <a:lumMod val="75000"/>
                </a:schemeClr>
              </a:solidFill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0" strike="noStrike" spc="-1" dirty="0">
                <a:solidFill>
                  <a:srgbClr val="000000"/>
                </a:solidFill>
                <a:ea typeface="DejaVu Sans"/>
              </a:rPr>
              <a:t>Działania na rzecz </a:t>
            </a:r>
            <a:r>
              <a:rPr lang="pl-PL" sz="1400" b="1" strike="noStrike" spc="-1" dirty="0">
                <a:solidFill>
                  <a:srgbClr val="000000"/>
                </a:solidFill>
                <a:ea typeface="DejaVu Sans"/>
              </a:rPr>
              <a:t>rodzin wielodzietnych i osób w wieku 65+</a:t>
            </a:r>
            <a:endParaRPr lang="pl-PL" sz="1400" b="0" strike="noStrike" spc="-1" dirty="0"/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pc="-1" dirty="0">
                <a:solidFill>
                  <a:srgbClr val="000000"/>
                </a:solidFill>
                <a:ea typeface="DejaVu Sans"/>
              </a:rPr>
              <a:t>Zapobieganie uzależnieniom </a:t>
            </a:r>
            <a:r>
              <a:rPr lang="pl-PL" sz="1400" spc="-1" dirty="0">
                <a:solidFill>
                  <a:srgbClr val="000000"/>
                </a:solidFill>
                <a:ea typeface="DejaVu Sans"/>
              </a:rPr>
              <a:t>oraz skutkom zdrowotnym i społecznym wynikającym z uzależnień </a:t>
            </a:r>
          </a:p>
          <a:p>
            <a:pPr marL="216000" indent="-214920">
              <a:buClr>
                <a:srgbClr val="000000"/>
              </a:buClr>
              <a:buFont typeface="Arial"/>
              <a:buChar char="•"/>
            </a:pPr>
            <a:r>
              <a:rPr lang="pl-PL" sz="1400" b="1" spc="-1" dirty="0">
                <a:solidFill>
                  <a:schemeClr val="tx2">
                    <a:lumMod val="75000"/>
                  </a:schemeClr>
                </a:solidFill>
              </a:rPr>
              <a:t>Prowadzenia warsztatów profilaktyki prozdrowotnej w 4 Dziennych Domach Pobytu w Toruniu w ramach projektu: Społecznie odpowiedzialni </a:t>
            </a:r>
            <a:r>
              <a:rPr lang="pl-PL" sz="1400" b="1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(WIELOLETNI)</a:t>
            </a:r>
            <a:endParaRPr lang="pl-PL" sz="1400" spc="-1" dirty="0">
              <a:solidFill>
                <a:schemeClr val="tx2">
                  <a:lumMod val="75000"/>
                </a:schemeClr>
              </a:solidFill>
            </a:endParaRPr>
          </a:p>
          <a:p>
            <a:pPr marL="216000" indent="-214920">
              <a:buClr>
                <a:srgbClr val="000000"/>
              </a:buClr>
              <a:buFont typeface="Arial"/>
              <a:buChar char="•"/>
            </a:pPr>
            <a:r>
              <a:rPr lang="pl-PL" sz="1400" b="1" spc="-1" dirty="0">
                <a:solidFill>
                  <a:schemeClr val="tx2">
                    <a:lumMod val="75000"/>
                  </a:schemeClr>
                </a:solidFill>
              </a:rPr>
              <a:t>Utworzenia i prowadzenia dziennego domu pomocy dla 30 osób w ramach projektu: Społecznie odpowiedzialni </a:t>
            </a:r>
            <a:r>
              <a:rPr lang="pl-PL" sz="1400" b="1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(WIELOLETNI)</a:t>
            </a:r>
            <a:endParaRPr lang="pl-PL" sz="1400" spc="-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43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C6357-705C-19A6-762A-10562B802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0FAFEF1E-CC7E-6CA1-E819-64BDA791F33B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FD149336-7442-E609-6BFE-75742409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A7F733E0-EC4F-1686-72B5-016D7CBA4C4B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FCBD135D-AC21-E117-BFAF-1EBD6B58E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6" name="Owal 5">
            <a:extLst>
              <a:ext uri="{FF2B5EF4-FFF2-40B4-BE49-F238E27FC236}">
                <a16:creationId xmlns:a16="http://schemas.microsoft.com/office/drawing/2014/main" id="{37A11A89-3E16-3DBF-BE17-9ED9E933F696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usługi</a:t>
            </a:r>
          </a:p>
          <a:p>
            <a:pPr algn="ctr"/>
            <a:r>
              <a:rPr lang="pl-PL" sz="1100" dirty="0"/>
              <a:t>społeczne i zdrowie</a:t>
            </a: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2CD0EB2A-A34F-FFFF-F2C7-0630B4016D90}"/>
              </a:ext>
            </a:extLst>
          </p:cNvPr>
          <p:cNvSpPr/>
          <p:nvPr/>
        </p:nvSpPr>
        <p:spPr>
          <a:xfrm>
            <a:off x="1475656" y="558210"/>
            <a:ext cx="7142400" cy="27377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pl-PL" sz="1400" b="1" spc="-1" dirty="0">
              <a:solidFill>
                <a:schemeClr val="tx2">
                  <a:lumMod val="75000"/>
                </a:schemeClr>
              </a:solidFill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pl-PL" sz="1400" b="1" spc="-1" dirty="0">
              <a:solidFill>
                <a:schemeClr val="tx2">
                  <a:lumMod val="75000"/>
                </a:schemeClr>
              </a:solidFill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pl-PL" sz="1400" b="1" spc="-1" dirty="0">
              <a:solidFill>
                <a:schemeClr val="tx2">
                  <a:lumMod val="75000"/>
                </a:schemeClr>
              </a:solidFill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pc="-1" dirty="0">
                <a:solidFill>
                  <a:schemeClr val="tx2"/>
                </a:solidFill>
              </a:rPr>
              <a:t>Usługa</a:t>
            </a:r>
            <a:r>
              <a:rPr lang="pl-PL" sz="1400" spc="-1" dirty="0">
                <a:solidFill>
                  <a:schemeClr val="tx2"/>
                </a:solidFill>
              </a:rPr>
              <a:t> </a:t>
            </a:r>
            <a:r>
              <a:rPr lang="pl-PL" sz="1400" b="1" spc="-1" dirty="0">
                <a:solidFill>
                  <a:schemeClr val="tx2"/>
                </a:solidFill>
              </a:rPr>
              <a:t>asystencji osobistej dla osób </a:t>
            </a:r>
            <a:r>
              <a:rPr lang="pl-PL" sz="1400" spc="-1" dirty="0">
                <a:solidFill>
                  <a:schemeClr val="tx2"/>
                </a:solidFill>
              </a:rPr>
              <a:t>z niepełnosprawnościami finansowana ze środków pochodzących z Funduszu Solidarnościowego </a:t>
            </a: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pc="-1" dirty="0">
                <a:solidFill>
                  <a:schemeClr val="tx2"/>
                </a:solidFill>
              </a:rPr>
              <a:t>Usługa opieki </a:t>
            </a:r>
            <a:r>
              <a:rPr lang="pl-PL" sz="1400" b="1" spc="-1" dirty="0" err="1">
                <a:solidFill>
                  <a:schemeClr val="tx2"/>
                </a:solidFill>
              </a:rPr>
              <a:t>wytchnieniowej</a:t>
            </a:r>
            <a:r>
              <a:rPr lang="pl-PL" sz="1400" b="1" spc="-1" dirty="0">
                <a:solidFill>
                  <a:schemeClr val="tx2"/>
                </a:solidFill>
              </a:rPr>
              <a:t> </a:t>
            </a:r>
            <a:r>
              <a:rPr lang="pl-PL" sz="1400" spc="-1" dirty="0">
                <a:solidFill>
                  <a:schemeClr val="tx2"/>
                </a:solidFill>
              </a:rPr>
              <a:t>finansowana ze środków pochodzących z Funduszu Solidarnościowego</a:t>
            </a: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b="1" spc="-1" dirty="0">
                <a:solidFill>
                  <a:schemeClr val="tx2"/>
                </a:solidFill>
              </a:rPr>
              <a:t>Aktywna społeczność: warsztaty dla wszystkich pokoleń”  </a:t>
            </a:r>
            <a:r>
              <a:rPr lang="pl-PL" sz="1400" spc="-1" dirty="0">
                <a:solidFill>
                  <a:schemeClr val="tx2"/>
                </a:solidFill>
              </a:rPr>
              <a:t>środki pochodzące z Budżetu Obywatelskiego 2026</a:t>
            </a: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400" spc="-1" dirty="0">
                <a:solidFill>
                  <a:schemeClr val="tx2"/>
                </a:solidFill>
              </a:rPr>
              <a:t>„</a:t>
            </a:r>
            <a:r>
              <a:rPr lang="pl-PL" sz="1400" b="1" spc="-1" dirty="0">
                <a:solidFill>
                  <a:schemeClr val="tx2"/>
                </a:solidFill>
              </a:rPr>
              <a:t>Książka z </a:t>
            </a:r>
            <a:r>
              <a:rPr lang="pl-PL" sz="1400" b="1" spc="-1" dirty="0" err="1">
                <a:solidFill>
                  <a:schemeClr val="tx2"/>
                </a:solidFill>
              </a:rPr>
              <a:t>TREszczem</a:t>
            </a:r>
            <a:r>
              <a:rPr lang="pl-PL" sz="1400" b="1" spc="-1" dirty="0">
                <a:solidFill>
                  <a:schemeClr val="tx2"/>
                </a:solidFill>
              </a:rPr>
              <a:t> </a:t>
            </a:r>
            <a:r>
              <a:rPr lang="pl-PL" sz="1400" spc="-1" dirty="0">
                <a:solidFill>
                  <a:schemeClr val="tx2"/>
                </a:solidFill>
              </a:rPr>
              <a:t>– prelekcje i warsztaty jak osiągnąć odporność psychiczną”</a:t>
            </a: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pl-PL" sz="1400" spc="-1" dirty="0"/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pl-PL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3350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7EC40-32B8-948D-E35E-18A186910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0FCE8919-4DDB-A8FC-2C25-48484D921029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BDF2E5FC-2FDF-4593-BDDA-A5ADF52C0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6638490B-5D0C-AA91-0DF3-18698994B942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A51D10A8-1BF9-FAB2-3DBC-D144B158F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42FF7DDC-4C4D-9AEC-22E6-03780F6BA80E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 2,4 mln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B5913E2B-2C5E-7787-BA77-911661079774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5 </a:t>
            </a:r>
            <a:r>
              <a:rPr lang="pl-PL" sz="1000" dirty="0"/>
              <a:t>konkursy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FFAA0F58-CD9D-6109-DD74-B1332E9335E5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/>
              <a:t>kultura</a:t>
            </a: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D7352687-650A-D67F-4B1B-124CFD5268C6}"/>
              </a:ext>
            </a:extLst>
          </p:cNvPr>
          <p:cNvSpPr/>
          <p:nvPr/>
        </p:nvSpPr>
        <p:spPr>
          <a:xfrm>
            <a:off x="1475656" y="936627"/>
            <a:ext cx="7142400" cy="30763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Wspieranie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rozwoju kultury i ochrony jej dóbr </a:t>
            </a:r>
            <a:r>
              <a:rPr lang="pl-PL" sz="1600" spc="-1" dirty="0">
                <a:solidFill>
                  <a:srgbClr val="000000"/>
                </a:solidFill>
                <a:ea typeface="DejaVu Sans"/>
              </a:rPr>
              <a:t>oraz podtrzymywanie tradycji narodowej  </a:t>
            </a:r>
            <a:r>
              <a:rPr lang="pl-PL" sz="1600" b="1" spc="-1" dirty="0" err="1">
                <a:solidFill>
                  <a:schemeClr val="tx2">
                    <a:lumMod val="75000"/>
                  </a:schemeClr>
                </a:solidFill>
                <a:ea typeface="DejaVu Sans"/>
              </a:rPr>
              <a:t>TO.Kultura</a:t>
            </a:r>
            <a:r>
              <a:rPr lang="pl-PL" sz="1600" b="1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 </a:t>
            </a:r>
            <a:endParaRPr lang="pl-PL" sz="1600" b="1" spc="-1" dirty="0">
              <a:solidFill>
                <a:schemeClr val="tx2">
                  <a:lumMod val="75000"/>
                </a:schemeClr>
              </a:solidFill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Realizacja w latach 2025-2027 zadań dotyczących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kultywowania pamięci o zasłużonych dla miasta i regionu</a:t>
            </a:r>
            <a:r>
              <a:rPr lang="pl-PL" sz="1600" spc="-1" dirty="0">
                <a:solidFill>
                  <a:srgbClr val="000000"/>
                </a:solidFill>
                <a:ea typeface="DejaVu Sans"/>
              </a:rPr>
              <a:t> wybitnych postaciach, miejscach i wydarzeniach historycznych </a:t>
            </a:r>
            <a:r>
              <a:rPr lang="pl-PL" sz="1600" spc="-1" dirty="0">
                <a:solidFill>
                  <a:schemeClr val="tx2"/>
                </a:solidFill>
                <a:ea typeface="DejaVu Sans"/>
              </a:rPr>
              <a:t>(WIELOLETNI)</a:t>
            </a:r>
            <a:endParaRPr lang="pl-PL" sz="1600" spc="-1" dirty="0">
              <a:solidFill>
                <a:schemeClr val="tx2"/>
              </a:solidFill>
            </a:endParaRPr>
          </a:p>
          <a:p>
            <a:pPr marL="285840" indent="-284400" algn="just"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Realizacja w latach 2025-2027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międzynarodowego festiwalu sztuki filmowej </a:t>
            </a:r>
            <a:r>
              <a:rPr lang="pl-PL" sz="1600" spc="-1" dirty="0">
                <a:ea typeface="DejaVu Sans"/>
              </a:rPr>
              <a:t>(WIELOLETNI)</a:t>
            </a:r>
            <a:endParaRPr lang="pl-PL" sz="1600" spc="-1" dirty="0"/>
          </a:p>
          <a:p>
            <a:pPr marL="285840" indent="-284400" algn="just"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Realizacja w latach 2025-2027 niestandardowych 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projektów artystycznych prezentujących nowe formy i trendy we wszystkich dziedzinach sztuki </a:t>
            </a:r>
            <a:r>
              <a:rPr lang="pl-PL" sz="1600" spc="-1" dirty="0">
                <a:solidFill>
                  <a:schemeClr val="tx2"/>
                </a:solidFill>
                <a:ea typeface="DejaVu Sans"/>
              </a:rPr>
              <a:t>(WIELOLETNI)</a:t>
            </a:r>
            <a:endParaRPr lang="pl-PL" sz="1600" spc="-1" dirty="0">
              <a:solidFill>
                <a:schemeClr val="tx2"/>
              </a:solidFill>
            </a:endParaRP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1" spc="-1" dirty="0">
                <a:solidFill>
                  <a:schemeClr val="tx2">
                    <a:lumMod val="75000"/>
                  </a:schemeClr>
                </a:solidFill>
              </a:rPr>
              <a:t>Muzyczne Ogrody Torunia w obrębie wskazanych obszarów rewitalizacji</a:t>
            </a: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pl-PL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661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B1AF7-833D-227D-585C-58B902046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21543110-FCD2-06F5-375B-3C5BDED851F4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7F96B3E9-7200-3E1C-75B2-052C026D4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15EB82C-1CB9-C2FE-07EF-3AE28BFABFA5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276A8738-53BB-14F3-6BFD-4FFC36A34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80A58197-7A8B-C45E-0C03-63D475636FA2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 ponad 22,1 mln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4685A12C-55B1-20F7-602F-9D974ED59BA1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9 </a:t>
            </a:r>
            <a:r>
              <a:rPr lang="pl-PL" sz="1000" dirty="0"/>
              <a:t>konkursów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CB0B51D5-468B-31A3-1F58-3D4A6D6AF7B3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/>
              <a:t>sport i </a:t>
            </a:r>
            <a:r>
              <a:rPr lang="pl-PL" sz="950" dirty="0"/>
              <a:t>profilaktyka </a:t>
            </a:r>
            <a:r>
              <a:rPr lang="pl-PL" sz="1000" dirty="0"/>
              <a:t>uzależnień</a:t>
            </a:r>
            <a:r>
              <a:rPr lang="pl-PL" sz="1100" dirty="0"/>
              <a:t> przez sport</a:t>
            </a:r>
          </a:p>
        </p:txBody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D7BE918B-13A4-B951-C612-A7F777AF9869}"/>
              </a:ext>
            </a:extLst>
          </p:cNvPr>
          <p:cNvSpPr/>
          <p:nvPr/>
        </p:nvSpPr>
        <p:spPr>
          <a:xfrm>
            <a:off x="1475656" y="936627"/>
            <a:ext cx="7142400" cy="30763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Rozwój sportu w </a:t>
            </a:r>
            <a:r>
              <a:rPr lang="pl-PL" sz="1600" b="1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kategorii senior – sporty zespołowe (2 tury)</a:t>
            </a:r>
          </a:p>
          <a:p>
            <a:pPr marL="285840" indent="-284400"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Rozwój sportu w </a:t>
            </a:r>
            <a:r>
              <a:rPr lang="pl-PL" sz="1600" b="1" spc="-1" dirty="0">
                <a:solidFill>
                  <a:schemeClr val="tx2">
                    <a:lumMod val="75000"/>
                  </a:schemeClr>
                </a:solidFill>
                <a:ea typeface="DejaVu Sans"/>
              </a:rPr>
              <a:t>kategorii senior – pozostałe sporty (roczny)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Rozwój sportu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dzieci i młodzieży uzdolnionej sportowo </a:t>
            </a:r>
            <a:endParaRPr lang="pl-PL" sz="1600" spc="-1" dirty="0"/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Organizacja międzynarodowych i ogólnopolskich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wydarzeń sportowych (2 tury)</a:t>
            </a:r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Promowanie zdrowego i aktywnego stylu życia </a:t>
            </a:r>
            <a:r>
              <a:rPr lang="pl-PL" sz="1600" spc="-1" dirty="0">
                <a:solidFill>
                  <a:srgbClr val="000000"/>
                </a:solidFill>
                <a:ea typeface="DejaVu Sans"/>
              </a:rPr>
              <a:t> przez kluby sportowe w kategorii senior</a:t>
            </a:r>
            <a:endParaRPr lang="pl-PL" sz="1600" spc="-1" dirty="0"/>
          </a:p>
          <a:p>
            <a:pPr marL="285840" indent="-2844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Profilaktyka uzależnień poprzez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organizację zajęć sportowych przez kluby sportowe prowadzące szkolenie dzieci i młodzieży</a:t>
            </a:r>
            <a:endParaRPr lang="pl-PL" sz="1600" spc="-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Wspieranie i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upowszechnianie kultury fizycznej i rekreacji</a:t>
            </a:r>
            <a:endParaRPr lang="pl-PL" sz="1600" spc="-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spc="-1" dirty="0">
                <a:solidFill>
                  <a:srgbClr val="000000"/>
                </a:solidFill>
                <a:ea typeface="DejaVu Sans"/>
              </a:rPr>
              <a:t>Profilaktyka uzależnień poprzez organizację zadań służących </a:t>
            </a:r>
            <a:r>
              <a:rPr lang="pl-PL" sz="1600" b="1" spc="-1" dirty="0">
                <a:solidFill>
                  <a:srgbClr val="000000"/>
                </a:solidFill>
                <a:ea typeface="DejaVu Sans"/>
              </a:rPr>
              <a:t>upowszechnianiu kultury fizycznej i rekreacji</a:t>
            </a:r>
            <a:endParaRPr lang="pl-PL" sz="1600" b="1" spc="-1" dirty="0"/>
          </a:p>
          <a:p>
            <a:pPr marL="1440" algn="just">
              <a:lnSpc>
                <a:spcPct val="100000"/>
              </a:lnSpc>
              <a:buClr>
                <a:srgbClr val="000000"/>
              </a:buClr>
            </a:pPr>
            <a:endParaRPr lang="pl-PL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5596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27315-032E-0B97-F1F8-89626487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99DD10CD-9464-9B95-9D14-37B52CA3EBF4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8EE34D81-F99C-B092-354A-6B12E61B2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DEB731DA-11A6-9882-DEDB-CEA4DA6A568F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6AC5BEBE-B815-397F-43FC-3343E4E28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79C4EC29-ED43-6CF3-FC6B-186103BF2BDB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ponad  1,2 mln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577486BB-C9C1-DA72-2902-49DC36E415D1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9 </a:t>
            </a:r>
            <a:r>
              <a:rPr lang="pl-PL" sz="1000" dirty="0"/>
              <a:t>konkursów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D2DB97F3-682C-4842-892A-314D6F31F65A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/>
              <a:t>turystyka </a:t>
            </a:r>
            <a:r>
              <a:rPr lang="pl-PL" sz="900" dirty="0"/>
              <a:t>rewitalizacja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505AE34-8DC8-E9A4-9807-C8BD1A688A8C}"/>
              </a:ext>
            </a:extLst>
          </p:cNvPr>
          <p:cNvSpPr txBox="1"/>
          <p:nvPr/>
        </p:nvSpPr>
        <p:spPr>
          <a:xfrm>
            <a:off x="1763688" y="873131"/>
            <a:ext cx="655017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Wspieranie i upowszechnianie </a:t>
            </a:r>
            <a:r>
              <a:rPr lang="pl-PL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turystyki i krajoznawstwa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Wspieranie i upowszechnianie </a:t>
            </a:r>
            <a:r>
              <a:rPr lang="pl-PL" b="1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turystyki i krajoznawstwa</a:t>
            </a:r>
            <a:endParaRPr lang="pl-PL" spc="-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Wspieranie i upowszechnianie </a:t>
            </a:r>
            <a:r>
              <a:rPr lang="pl-PL" b="1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turystyki i krajoznawstwa</a:t>
            </a:r>
            <a:endParaRPr lang="pl-PL" b="0" strike="noStrike" spc="-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1" strike="noStrike" spc="-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Upowszechnianie turystyki i krajoznawstwa </a:t>
            </a:r>
            <a:r>
              <a:rPr lang="pl-PL" b="1" strike="noStrike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poprzez wytyczenie szlaku turystycznego Bydgoskie Przedmieście </a:t>
            </a:r>
            <a:endParaRPr lang="pl-PL" b="0" strike="noStrike" spc="-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Realizacja</a:t>
            </a:r>
            <a:r>
              <a:rPr lang="pl-PL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Festiwalu Wisły w Toruniu w latach 2025 – 2027 </a:t>
            </a:r>
            <a:r>
              <a:rPr lang="pl-PL" spc="-1" dirty="0">
                <a:solidFill>
                  <a:schemeClr val="tx2"/>
                </a:solidFill>
                <a:ea typeface="DejaVu Sans"/>
              </a:rPr>
              <a:t>(WIELOLETNI)</a:t>
            </a:r>
            <a:endParaRPr lang="pl-PL" spc="-1" dirty="0">
              <a:solidFill>
                <a:schemeClr val="tx2"/>
              </a:solidFill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Przedsięwzięcia rewitalizacyjne </a:t>
            </a:r>
            <a:r>
              <a:rPr lang="pl-PL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obszarze rewitalizacji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1" strike="noStrike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Sztuka w Przestrzeni na Obszarze Rewitalizacji (Bydgoskiego Przedmieścia, Podgórza, Starego Miasta)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Organizacja </a:t>
            </a:r>
            <a:r>
              <a:rPr lang="pl-PL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Jarmarku Bożonarodzeniowego </a:t>
            </a:r>
            <a:r>
              <a:rPr lang="pl-PL" spc="-1" dirty="0">
                <a:ea typeface="DejaVu Sans"/>
              </a:rPr>
              <a:t>(WIELOLETNI)</a:t>
            </a:r>
            <a:endParaRPr lang="pl-PL" spc="-1" dirty="0"/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b="1" strike="noStrike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Organizacja</a:t>
            </a:r>
            <a:r>
              <a:rPr lang="pl-PL" b="1" spc="-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Wigilii dla mieszkańców </a:t>
            </a:r>
            <a:r>
              <a:rPr lang="pl-PL" spc="-1" dirty="0">
                <a:solidFill>
                  <a:schemeClr val="tx2"/>
                </a:solidFill>
                <a:ea typeface="DejaVu Sans"/>
              </a:rPr>
              <a:t>(WIELOLETNI)</a:t>
            </a:r>
            <a:endParaRPr lang="pl-PL" spc="-1" dirty="0">
              <a:solidFill>
                <a:schemeClr val="tx2"/>
              </a:solidFill>
            </a:endParaRPr>
          </a:p>
          <a:p>
            <a:pPr algn="just">
              <a:lnSpc>
                <a:spcPct val="100000"/>
              </a:lnSpc>
            </a:pPr>
            <a:endParaRPr lang="pl-PL" b="1" strike="noStrike" spc="-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974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3028F-B08D-41FC-4FF2-56BDCF2C9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B20DE7DA-A059-B5F9-2A50-D99D15EEBF43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C5D9E375-6EC2-7713-6276-6F4D28741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ADE27E-C166-B8BF-A6D8-4D87AF0AA79D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ACAF10F7-5C10-ABFC-278A-B8B80F49C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33867FE5-4E28-408B-29C3-DF93BB550779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1,5 mln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0814DEC8-169C-FD49-7B7C-08C4B9A17869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3 </a:t>
            </a:r>
            <a:r>
              <a:rPr lang="pl-PL" sz="1000" dirty="0"/>
              <a:t>konkursy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7FE85AA0-25C4-86AC-769D-B0D3523DE606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800" dirty="0"/>
              <a:t>Ekologia</a:t>
            </a:r>
          </a:p>
          <a:p>
            <a:pPr algn="ctr"/>
            <a:r>
              <a:rPr lang="pl-PL" sz="800" dirty="0"/>
              <a:t>Ochrona środowiska</a:t>
            </a:r>
          </a:p>
          <a:p>
            <a:pPr algn="ctr"/>
            <a:r>
              <a:rPr lang="pl-PL" sz="800" dirty="0"/>
              <a:t>Rozwój gospodarczy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8277197-143D-EA27-5C1F-92DD15567CB0}"/>
              </a:ext>
            </a:extLst>
          </p:cNvPr>
          <p:cNvSpPr txBox="1"/>
          <p:nvPr/>
        </p:nvSpPr>
        <p:spPr>
          <a:xfrm>
            <a:off x="2195736" y="2127472"/>
            <a:ext cx="65501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b="1" spc="-1" dirty="0">
                <a:solidFill>
                  <a:srgbClr val="000000"/>
                </a:solidFill>
                <a:ea typeface="DejaVu Sans"/>
              </a:rPr>
              <a:t>Rozwój gospodarczy</a:t>
            </a:r>
            <a:r>
              <a:rPr lang="pl-PL" spc="-1" dirty="0">
                <a:solidFill>
                  <a:srgbClr val="000000"/>
                </a:solidFill>
                <a:ea typeface="DejaVu Sans"/>
              </a:rPr>
              <a:t>, rozwój przedsiębiorczości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b="1" spc="-1" dirty="0">
                <a:solidFill>
                  <a:schemeClr val="tx2"/>
                </a:solidFill>
              </a:rPr>
              <a:t>Fundusz Wsparcia Przedsiębiorczości i Innowacji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b="1" spc="-1" dirty="0">
                <a:solidFill>
                  <a:srgbClr val="000000"/>
                </a:solidFill>
                <a:ea typeface="DejaVu Sans"/>
              </a:rPr>
              <a:t>Edukacja ekologiczna </a:t>
            </a:r>
            <a:endParaRPr lang="pl-PL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b="1" spc="-1" dirty="0">
                <a:solidFill>
                  <a:srgbClr val="000000"/>
                </a:solidFill>
                <a:ea typeface="DejaVu Sans"/>
              </a:rPr>
              <a:t>Ochrona zwierząt </a:t>
            </a:r>
            <a:endParaRPr lang="pl-PL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1314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963E-EFDB-DCDC-F1F0-3A14FF919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8332DB89-41EB-30D1-65A4-E2084975C2D8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AB509734-E8C6-0B7D-F180-2D492046C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D359CEE4-883F-D08B-906E-5CF559549616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4E5B98EC-0770-493B-462D-974720050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14C04E12-8A39-4820-E731-E5A902FF2A4A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45 tys.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1DE08E5A-6281-9A48-5E20-629571571385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2 </a:t>
            </a:r>
            <a:r>
              <a:rPr lang="pl-PL" sz="1000" dirty="0"/>
              <a:t>konkursy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FCB92BD3-9D08-DCFC-6C7D-5D5D3AB0456D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Małe granty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5A8E0EF-2EB0-ABBD-60F4-CCB8A02CC3FA}"/>
              </a:ext>
            </a:extLst>
          </p:cNvPr>
          <p:cNvSpPr txBox="1"/>
          <p:nvPr/>
        </p:nvSpPr>
        <p:spPr>
          <a:xfrm>
            <a:off x="2195736" y="2127472"/>
            <a:ext cx="65501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b="1" spc="-1" dirty="0">
                <a:solidFill>
                  <a:srgbClr val="000000"/>
                </a:solidFill>
                <a:ea typeface="DejaVu Sans"/>
              </a:rPr>
              <a:t>Wydział Kultury – 35 000 zł</a:t>
            </a:r>
            <a:endParaRPr lang="pl-PL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b="1" spc="-1" dirty="0">
                <a:solidFill>
                  <a:schemeClr val="tx2"/>
                </a:solidFill>
                <a:ea typeface="DejaVu Sans"/>
              </a:rPr>
              <a:t>Wydział Edukacji – 10 000 zł na działania edukacyjne w obszarze praw człowieka, edukacji antydyskryminacyjnej</a:t>
            </a:r>
            <a:endParaRPr lang="pl-PL" spc="-1" dirty="0">
              <a:solidFill>
                <a:schemeClr val="tx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0153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FC0BC-7BEF-9830-1DC3-F678A2AD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6B1E34E2-EEDC-C0C0-695F-DC45EBE2A15D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5E94C80D-A970-B104-FE3D-364035570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C7798DA0-C27F-2EE6-4E4C-1E979F417458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2AC479DF-0131-179B-732D-8CF710C40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E5BF0AA5-B179-91A9-6F2B-A1F4E1BE1F6B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140 tys.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45763C0C-9306-6AE1-0CAD-2E8CE93BB131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nabór ciągły do 31 sierpnia</a:t>
            </a:r>
            <a:endParaRPr lang="pl-PL" sz="1000" dirty="0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39D167FD-01C2-8664-3388-C7AB02BF2ABF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 err="1"/>
              <a:t>dofinanso-wanie</a:t>
            </a:r>
            <a:r>
              <a:rPr lang="pl-PL" sz="800" dirty="0"/>
              <a:t> </a:t>
            </a:r>
            <a:r>
              <a:rPr lang="pl-PL" sz="1200" dirty="0"/>
              <a:t>wkładu </a:t>
            </a:r>
            <a:r>
              <a:rPr lang="pl-PL" sz="1100" dirty="0"/>
              <a:t>własnego</a:t>
            </a:r>
          </a:p>
        </p:txBody>
      </p:sp>
      <p:sp>
        <p:nvSpPr>
          <p:cNvPr id="2" name="CustomShape 5">
            <a:extLst>
              <a:ext uri="{FF2B5EF4-FFF2-40B4-BE49-F238E27FC236}">
                <a16:creationId xmlns:a16="http://schemas.microsoft.com/office/drawing/2014/main" id="{B006410F-A9B8-AADE-6A4A-9601068FF592}"/>
              </a:ext>
            </a:extLst>
          </p:cNvPr>
          <p:cNvSpPr/>
          <p:nvPr/>
        </p:nvSpPr>
        <p:spPr>
          <a:xfrm>
            <a:off x="2411760" y="864317"/>
            <a:ext cx="5400000" cy="31378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r>
              <a:rPr lang="pl-PL" b="1" spc="-1" dirty="0">
                <a:solidFill>
                  <a:schemeClr val="tx2"/>
                </a:solidFill>
                <a:ea typeface="DejaVu Sans"/>
              </a:rPr>
              <a:t>DOFINANSOWANIE WKŁADU WŁASNEGO</a:t>
            </a:r>
          </a:p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800" strike="noStrike" spc="-1" dirty="0">
                <a:solidFill>
                  <a:schemeClr val="tx2"/>
                </a:solidFill>
                <a:latin typeface="Calibri"/>
                <a:ea typeface="DejaVu Sans"/>
              </a:rPr>
              <a:t>wsparcie zadań publicznych skierowanych do mieszkańców Torunia, realizowanych przez organizacje pozarządowe oraz inne podmioty wymienione w art. 3 ust. 3 ustawy z dnia 24 kwietnia 2003 r. o działalności pożytku publicznego i o wolontariacie w ramach programów finansowanych ze środków pochodzących spoza budżetu Gminy Miasta Toruń w części dotyczącej tzw. „wkładów własnych” </a:t>
            </a:r>
            <a:endParaRPr lang="pl-PL" sz="1800" strike="noStrike" spc="-1" dirty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338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29CB1-FDEF-D3B9-E6F1-7DD1E0101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BAEFD4C9-115B-ABD3-7AC0-735019B27F03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19FB7FDC-84F0-BB88-DF4D-3B41C208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F387231-2A5E-2111-8EDC-6623BB521134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- </a:t>
            </a:r>
            <a:r>
              <a:rPr lang="pl-PL" sz="2000" b="1" dirty="0">
                <a:latin typeface="Corbel" pitchFamily="34" charset="0"/>
              </a:rPr>
              <a:t>PIENIĄDZE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EB7B4287-AAC1-D7C0-C468-BC161A1F1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Owal 2">
            <a:extLst>
              <a:ext uri="{FF2B5EF4-FFF2-40B4-BE49-F238E27FC236}">
                <a16:creationId xmlns:a16="http://schemas.microsoft.com/office/drawing/2014/main" id="{51AE2A53-9346-05FB-1150-C7EB22503272}"/>
              </a:ext>
            </a:extLst>
          </p:cNvPr>
          <p:cNvSpPr/>
          <p:nvPr/>
        </p:nvSpPr>
        <p:spPr>
          <a:xfrm>
            <a:off x="107504" y="2087729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ponad 268 tys.</a:t>
            </a:r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A91945FF-40FE-7FD6-4DBA-3730A67983E3}"/>
              </a:ext>
            </a:extLst>
          </p:cNvPr>
          <p:cNvSpPr/>
          <p:nvPr/>
        </p:nvSpPr>
        <p:spPr>
          <a:xfrm>
            <a:off x="107504" y="347239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/>
              <a:t>Biuro Dialogu </a:t>
            </a:r>
          </a:p>
          <a:p>
            <a:pPr algn="ctr"/>
            <a:r>
              <a:rPr lang="pl-PL" sz="1200" dirty="0"/>
              <a:t>i </a:t>
            </a:r>
            <a:r>
              <a:rPr lang="pl-PL" sz="1100" dirty="0"/>
              <a:t>Innowacji Miejskich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3B864E1B-BEEB-36C1-2FE4-AD4382F9FA84}"/>
              </a:ext>
            </a:extLst>
          </p:cNvPr>
          <p:cNvSpPr/>
          <p:nvPr/>
        </p:nvSpPr>
        <p:spPr>
          <a:xfrm>
            <a:off x="107504" y="721542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/>
              <a:t>inicjatywa</a:t>
            </a:r>
            <a:r>
              <a:rPr lang="pl-PL" sz="1400" dirty="0"/>
              <a:t> lokalna</a:t>
            </a:r>
          </a:p>
        </p:txBody>
      </p:sp>
      <p:sp>
        <p:nvSpPr>
          <p:cNvPr id="2" name="CustomShape 5">
            <a:extLst>
              <a:ext uri="{FF2B5EF4-FFF2-40B4-BE49-F238E27FC236}">
                <a16:creationId xmlns:a16="http://schemas.microsoft.com/office/drawing/2014/main" id="{8693B96A-B886-DD2D-14E9-69232E9519F3}"/>
              </a:ext>
            </a:extLst>
          </p:cNvPr>
          <p:cNvSpPr/>
          <p:nvPr/>
        </p:nvSpPr>
        <p:spPr>
          <a:xfrm>
            <a:off x="2411760" y="864317"/>
            <a:ext cx="5400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DB34FA1-7D14-DCC5-BB8F-823479FF1B6B}"/>
              </a:ext>
            </a:extLst>
          </p:cNvPr>
          <p:cNvSpPr txBox="1"/>
          <p:nvPr/>
        </p:nvSpPr>
        <p:spPr>
          <a:xfrm>
            <a:off x="1547664" y="864317"/>
            <a:ext cx="6977657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pl-PL" b="1" spc="-1" dirty="0">
                <a:solidFill>
                  <a:srgbClr val="000000"/>
                </a:solidFill>
                <a:ea typeface="DejaVu Sans"/>
              </a:rPr>
              <a:t>Inicjatywa lokalna </a:t>
            </a:r>
            <a:r>
              <a:rPr lang="pl-PL" spc="-1" dirty="0">
                <a:solidFill>
                  <a:srgbClr val="000000"/>
                </a:solidFill>
                <a:ea typeface="DejaVu Sans"/>
              </a:rPr>
              <a:t>to prosty sposób na wspólne działanie mieszkańców i Gminy Miasta Toruń na rzecz wspólnot i lokalnych społeczności. Połączenie wsparcia finansowego Gminy i społecznego zaangażowania inicjatorów działania sprawia, że możemy wypracować zmianę w naszym otoczeniu. Każdy pomysł – od spotkań sąsiedzkich przez warsztaty kulturalne i wspólne zajęcia sportowe po niewielkie prace remontowe – może stać się inicjatywą lokalną!</a:t>
            </a:r>
          </a:p>
          <a:p>
            <a:pPr>
              <a:lnSpc>
                <a:spcPct val="100000"/>
              </a:lnSpc>
            </a:pPr>
            <a:endParaRPr lang="pl-PL" sz="1400" b="1" i="1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400" b="1" i="1" spc="-1" dirty="0">
                <a:latin typeface="Arial"/>
              </a:rPr>
              <a:t>Jak to działa? </a:t>
            </a:r>
            <a:r>
              <a:rPr lang="pl-PL" sz="1400" i="1" spc="-1" dirty="0">
                <a:latin typeface="Arial"/>
              </a:rPr>
              <a:t>Grupa inicjatywna stworzona przez co najmniej 10 mieszkańców Torunia lub reprezentująca ją organizacja pozarządowa składa wniosek do Prezydenta. Opisuje w nim miejsce i cel inicjatywy, rodzaj działań, dostępność propozycji dla innych mieszkańców oraz swój wkład w jej realizację (pracę społeczną, rzeczowy lub finansowy), a także przedstawia wstępny kosztorys realizacji pomysłu. </a:t>
            </a:r>
          </a:p>
          <a:p>
            <a:pPr>
              <a:lnSpc>
                <a:spcPct val="100000"/>
              </a:lnSpc>
            </a:pPr>
            <a:endParaRPr lang="pl-PL" sz="1400" b="1" i="1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400" b="1" i="1" spc="-1" dirty="0">
                <a:latin typeface="Arial"/>
              </a:rPr>
              <a:t>Ocenę formalną </a:t>
            </a:r>
            <a:r>
              <a:rPr lang="pl-PL" sz="1400" i="1" spc="-1" dirty="0">
                <a:latin typeface="Arial"/>
              </a:rPr>
              <a:t>przeprowadza Biuro Dialogu i Innowacji Miejskich </a:t>
            </a:r>
            <a:r>
              <a:rPr lang="pl-PL" sz="1400" i="1" spc="-1" dirty="0">
                <a:solidFill>
                  <a:schemeClr val="tx2"/>
                </a:solidFill>
                <a:latin typeface="Arial"/>
              </a:rPr>
              <a:t>bdim@um.torun.pl</a:t>
            </a:r>
          </a:p>
        </p:txBody>
      </p:sp>
    </p:spTree>
    <p:extLst>
      <p:ext uri="{BB962C8B-B14F-4D97-AF65-F5344CB8AC3E}">
        <p14:creationId xmlns:p14="http://schemas.microsoft.com/office/powerpoint/2010/main" val="1807634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7DB47-099D-569F-4D6F-5DFF3C913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8BB6F4E6-AE49-2C0F-57E0-C58685354AF9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2177A572-5808-D7DE-A3B8-708188469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7DCD536-7283-F4C9-A61E-D2B929D7A274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</a:t>
            </a:r>
            <a:r>
              <a:rPr lang="pl-PL" sz="2000" b="1" dirty="0">
                <a:latin typeface="Corbel" pitchFamily="34" charset="0"/>
              </a:rPr>
              <a:t>PROCEDURY KONKURSOWE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E9FE915A-C2FE-921E-EDE8-5A90304DB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2" name="CustomShape 5">
            <a:extLst>
              <a:ext uri="{FF2B5EF4-FFF2-40B4-BE49-F238E27FC236}">
                <a16:creationId xmlns:a16="http://schemas.microsoft.com/office/drawing/2014/main" id="{65078BB9-DDF7-3586-E627-EFBEC2FB550F}"/>
              </a:ext>
            </a:extLst>
          </p:cNvPr>
          <p:cNvSpPr/>
          <p:nvPr/>
        </p:nvSpPr>
        <p:spPr>
          <a:xfrm>
            <a:off x="2411760" y="864317"/>
            <a:ext cx="5400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7642A54-D0CC-FC94-E6C5-C93039898E21}"/>
              </a:ext>
            </a:extLst>
          </p:cNvPr>
          <p:cNvSpPr txBox="1"/>
          <p:nvPr/>
        </p:nvSpPr>
        <p:spPr>
          <a:xfrm>
            <a:off x="615119" y="1299411"/>
            <a:ext cx="791376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400" b="1" spc="-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modyfikacją treści ogłoszenia konkursowego dla NGO -  jednolity system konkursów miejskich podzielonych na obszary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400" b="1" spc="-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zwiększenie liczby konkursów wieloletnich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400" b="1" spc="-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zwiększenie liczby konkursów na powierzenie zadań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możliwość finansowania z dotacji kosztów administracyjnych do 25 % (było 15%)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możliwość wnoszenia wkładu własnego niefinansowego  do 20% (było 15%)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w I etapie naboru -  forma składania ofert tylko w systemie </a:t>
            </a:r>
            <a:r>
              <a:rPr lang="pl-PL" sz="1400" b="1" dirty="0" err="1">
                <a:solidFill>
                  <a:schemeClr val="tx2"/>
                </a:solidFill>
              </a:rPr>
              <a:t>witkac</a:t>
            </a:r>
            <a:r>
              <a:rPr lang="pl-PL" sz="1400" b="1" dirty="0">
                <a:solidFill>
                  <a:schemeClr val="tx2"/>
                </a:solidFill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mniejsza  ilość załączników do oferty, m.in. bez KRS - u i statutu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wprowadzenie do publikacji konkursów poradników: dostępności, ochrony małoletnich, dokumentów strategicznych i programowych w danej sferze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odstąpienie od obowiązku stosowania konkurencyjnych sposobów wyłonienia dostawców towarów i usług  w ramach realizacji projektu (było 2.000 zł)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zaktualizowanie (dostosowanie do merytorycznego zakresu konkursu) karty oceny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chemeClr val="tx2"/>
                </a:solidFill>
              </a:rPr>
              <a:t>uzależnienie wykazu obowiązków informacyjno-promocyjnych od specyfiki konkursu</a:t>
            </a:r>
          </a:p>
          <a:p>
            <a:pPr>
              <a:lnSpc>
                <a:spcPct val="100000"/>
              </a:lnSpc>
            </a:pPr>
            <a:endParaRPr lang="pl-PL" sz="1400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pl-PL" sz="1400" i="1" spc="-1" dirty="0">
              <a:solidFill>
                <a:schemeClr val="tx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0056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29AC1-D199-CB91-E3B3-7117766D4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85483113-E1AB-B3A0-DF65-F079D456F561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A591980C-3A59-1A09-DEFB-F32AF35C9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6D708064-9469-48A7-4950-9F3E12C2A018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</a:t>
            </a:r>
            <a:r>
              <a:rPr lang="pl-PL" sz="2000" b="1" dirty="0">
                <a:latin typeface="Corbel" pitchFamily="34" charset="0"/>
              </a:rPr>
              <a:t>PROCEDURY KONKURSOWE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A7DE6E29-F35D-42A4-77C2-3128CBB4C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2" name="CustomShape 5">
            <a:extLst>
              <a:ext uri="{FF2B5EF4-FFF2-40B4-BE49-F238E27FC236}">
                <a16:creationId xmlns:a16="http://schemas.microsoft.com/office/drawing/2014/main" id="{0AB70C0D-085F-D565-65C7-FDEAF1206DFF}"/>
              </a:ext>
            </a:extLst>
          </p:cNvPr>
          <p:cNvSpPr/>
          <p:nvPr/>
        </p:nvSpPr>
        <p:spPr>
          <a:xfrm>
            <a:off x="2411760" y="864317"/>
            <a:ext cx="5400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1800" b="0" strike="noStrike" spc="-1" dirty="0">
              <a:latin typeface="Arial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7568AC7-8D81-52FD-13CE-F58A39F0BF82}"/>
              </a:ext>
            </a:extLst>
          </p:cNvPr>
          <p:cNvSpPr txBox="1"/>
          <p:nvPr/>
        </p:nvSpPr>
        <p:spPr>
          <a:xfrm>
            <a:off x="501489" y="1304710"/>
            <a:ext cx="791376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spc="-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zmiana formuły wyborów na członków Rady Działalności Pożytku Publicznego kolejnej kadencji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spc="-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uruchomienie Toruńskiego Laboratorium Miejskiego, bezpłatnej przestrzeni i miejsca do tworzenia rozwiązań na rzecz mieszkańców, w którym można organizować spotkania sieciujące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spc="-1" dirty="0">
                <a:solidFill>
                  <a:schemeClr val="tx2"/>
                </a:solidFill>
                <a:ea typeface="DejaVu Sans"/>
                <a:cs typeface="DejaVu Sans"/>
              </a:rPr>
              <a:t>organizacja cyklu szkoleń w różnych obszarach dla organizacji pozarządowych „Inkubator NGO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spc="-1" dirty="0">
                <a:solidFill>
                  <a:schemeClr val="tx2"/>
                </a:solidFill>
                <a:ea typeface="DejaVu Sans"/>
              </a:rPr>
              <a:t>organizacja spotkań branżowych z organizacjami pozarządowymi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spc="-1" dirty="0">
                <a:solidFill>
                  <a:schemeClr val="tx2"/>
                </a:solidFill>
                <a:ea typeface="DejaVu Sans"/>
              </a:rPr>
              <a:t>organizacja śniadań dla NGO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dirty="0">
                <a:solidFill>
                  <a:schemeClr val="tx2"/>
                </a:solidFill>
              </a:rPr>
              <a:t>wydłużone godziny udostępniania CAL 2.Piętro od 8.00 do 20.00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1600" b="1" spc="-1" dirty="0">
                <a:solidFill>
                  <a:schemeClr val="tx2"/>
                </a:solidFill>
              </a:rPr>
              <a:t>uruchomienie konkursu na wkład własny</a:t>
            </a:r>
          </a:p>
        </p:txBody>
      </p:sp>
    </p:spTree>
    <p:extLst>
      <p:ext uri="{BB962C8B-B14F-4D97-AF65-F5344CB8AC3E}">
        <p14:creationId xmlns:p14="http://schemas.microsoft.com/office/powerpoint/2010/main" val="4269772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PLAN DZIAŁANIA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642F38C-7307-4EDB-BB40-D4B0801408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7433354"/>
              </p:ext>
            </p:extLst>
          </p:nvPr>
        </p:nvGraphicFramePr>
        <p:xfrm>
          <a:off x="184080" y="627534"/>
          <a:ext cx="87758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61443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PLAN DZIAŁANIA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E975AB2-120E-49D4-A55C-946F763E086B}"/>
              </a:ext>
            </a:extLst>
          </p:cNvPr>
          <p:cNvSpPr txBox="1"/>
          <p:nvPr/>
        </p:nvSpPr>
        <p:spPr>
          <a:xfrm>
            <a:off x="2483768" y="1779662"/>
            <a:ext cx="4176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/>
              <a:t>Co robimy na dzisiejszym spotkaniu?</a:t>
            </a:r>
          </a:p>
        </p:txBody>
      </p:sp>
    </p:spTree>
    <p:extLst>
      <p:ext uri="{BB962C8B-B14F-4D97-AF65-F5344CB8AC3E}">
        <p14:creationId xmlns:p14="http://schemas.microsoft.com/office/powerpoint/2010/main" val="1343652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SPOTKANIE WARSZTATOWE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8587AF22-C74C-46CE-860D-9BD54B0923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2483768" y="2821633"/>
            <a:ext cx="1580626" cy="161082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A64E8306-3890-4638-AE78-8AF2192D8F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539552" y="770037"/>
            <a:ext cx="1580627" cy="161082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3A1833BB-CBA0-4CF6-B23F-42D5EF7111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539552" y="2821633"/>
            <a:ext cx="1580626" cy="1610822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59DDA02-71FC-4D9D-9952-8E663D7F7D69}"/>
              </a:ext>
            </a:extLst>
          </p:cNvPr>
          <p:cNvSpPr txBox="1"/>
          <p:nvPr/>
        </p:nvSpPr>
        <p:spPr>
          <a:xfrm>
            <a:off x="6520784" y="843558"/>
            <a:ext cx="2515712" cy="31700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000" b="1" dirty="0"/>
              <a:t>Pięć punktów tematycznych</a:t>
            </a:r>
          </a:p>
          <a:p>
            <a:endParaRPr lang="pl-PL" sz="2000" b="1" dirty="0"/>
          </a:p>
          <a:p>
            <a:r>
              <a:rPr lang="pl-PL" sz="2000" b="1" dirty="0"/>
              <a:t>Sesje po 20 minut</a:t>
            </a:r>
          </a:p>
          <a:p>
            <a:endParaRPr lang="pl-PL" sz="2000" b="1" dirty="0"/>
          </a:p>
          <a:p>
            <a:r>
              <a:rPr lang="pl-PL" sz="2000" b="1" dirty="0"/>
              <a:t>Rotacja tematów</a:t>
            </a:r>
          </a:p>
          <a:p>
            <a:endParaRPr lang="pl-PL" sz="2000" b="1" dirty="0"/>
          </a:p>
          <a:p>
            <a:r>
              <a:rPr lang="pl-PL" sz="2000" b="1" dirty="0"/>
              <a:t>Krótkie podsumowanie zagadnień</a:t>
            </a:r>
          </a:p>
        </p:txBody>
      </p:sp>
      <p:sp>
        <p:nvSpPr>
          <p:cNvPr id="23" name="Strzałka: w dół 22">
            <a:extLst>
              <a:ext uri="{FF2B5EF4-FFF2-40B4-BE49-F238E27FC236}">
                <a16:creationId xmlns:a16="http://schemas.microsoft.com/office/drawing/2014/main" id="{05134352-96E8-46E4-B9E9-51B9C436B7BB}"/>
              </a:ext>
            </a:extLst>
          </p:cNvPr>
          <p:cNvSpPr/>
          <p:nvPr/>
        </p:nvSpPr>
        <p:spPr>
          <a:xfrm>
            <a:off x="1259632" y="2427734"/>
            <a:ext cx="144016" cy="336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Strzałka: w dół 26">
            <a:extLst>
              <a:ext uri="{FF2B5EF4-FFF2-40B4-BE49-F238E27FC236}">
                <a16:creationId xmlns:a16="http://schemas.microsoft.com/office/drawing/2014/main" id="{3ECC27D3-5136-4C7B-BB31-84E05AB14A78}"/>
              </a:ext>
            </a:extLst>
          </p:cNvPr>
          <p:cNvSpPr/>
          <p:nvPr/>
        </p:nvSpPr>
        <p:spPr>
          <a:xfrm rot="16200000">
            <a:off x="2229683" y="3459030"/>
            <a:ext cx="144016" cy="336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5F6ADFE-7C99-4932-8E7E-CE320D9CBDB0}"/>
              </a:ext>
            </a:extLst>
          </p:cNvPr>
          <p:cNvSpPr/>
          <p:nvPr/>
        </p:nvSpPr>
        <p:spPr>
          <a:xfrm>
            <a:off x="395536" y="699542"/>
            <a:ext cx="5904656" cy="3784773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F65609F9-8A1B-4F6D-BC6E-C18E2796CFF3}"/>
              </a:ext>
            </a:extLst>
          </p:cNvPr>
          <p:cNvSpPr txBox="1"/>
          <p:nvPr/>
        </p:nvSpPr>
        <p:spPr>
          <a:xfrm>
            <a:off x="1133337" y="127847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1</a:t>
            </a:r>
            <a:endParaRPr lang="pl-PL" b="1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A7483D3C-4CB6-4337-82B7-78EEE8D6B8F6}"/>
              </a:ext>
            </a:extLst>
          </p:cNvPr>
          <p:cNvSpPr txBox="1"/>
          <p:nvPr/>
        </p:nvSpPr>
        <p:spPr>
          <a:xfrm>
            <a:off x="1133337" y="330426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2</a:t>
            </a:r>
            <a:endParaRPr lang="pl-PL" b="1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09829F3D-42C4-4205-8CD6-EA9B5C6A61AA}"/>
              </a:ext>
            </a:extLst>
          </p:cNvPr>
          <p:cNvSpPr txBox="1"/>
          <p:nvPr/>
        </p:nvSpPr>
        <p:spPr>
          <a:xfrm>
            <a:off x="3077552" y="3304267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3</a:t>
            </a:r>
            <a:endParaRPr lang="pl-PL" b="1" dirty="0"/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B72E7CFE-5757-46A7-8209-2A6D5C6C9703}"/>
              </a:ext>
            </a:extLst>
          </p:cNvPr>
          <p:cNvSpPr txBox="1"/>
          <p:nvPr/>
        </p:nvSpPr>
        <p:spPr>
          <a:xfrm>
            <a:off x="5093777" y="127933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</a:rPr>
              <a:t>5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724F2DE3-66FF-4472-8721-18A8B71B9A9F}"/>
              </a:ext>
            </a:extLst>
          </p:cNvPr>
          <p:cNvSpPr txBox="1"/>
          <p:nvPr/>
        </p:nvSpPr>
        <p:spPr>
          <a:xfrm>
            <a:off x="5093777" y="329970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</a:rPr>
              <a:t>6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662B34E-12FD-609E-F525-062F2381E6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0192" y="779067"/>
            <a:ext cx="1585097" cy="161558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7A48503-0063-04CF-8E46-2971A1205C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889" y="2830268"/>
            <a:ext cx="1585097" cy="161558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DA6ACD8-F37F-B593-1D29-B5BD07B79E9C}"/>
              </a:ext>
            </a:extLst>
          </p:cNvPr>
          <p:cNvSpPr txBox="1"/>
          <p:nvPr/>
        </p:nvSpPr>
        <p:spPr>
          <a:xfrm>
            <a:off x="5025309" y="1227355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/>
              <a:t>5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41E8926-792B-3318-3686-A6D186C6D0A4}"/>
              </a:ext>
            </a:extLst>
          </p:cNvPr>
          <p:cNvSpPr txBox="1"/>
          <p:nvPr/>
        </p:nvSpPr>
        <p:spPr>
          <a:xfrm>
            <a:off x="5093777" y="3363838"/>
            <a:ext cx="507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4</a:t>
            </a:r>
          </a:p>
        </p:txBody>
      </p:sp>
      <p:sp>
        <p:nvSpPr>
          <p:cNvPr id="13" name="Strzałka: w dół 12">
            <a:extLst>
              <a:ext uri="{FF2B5EF4-FFF2-40B4-BE49-F238E27FC236}">
                <a16:creationId xmlns:a16="http://schemas.microsoft.com/office/drawing/2014/main" id="{DD876D28-4362-4931-9B8B-7312F6D733B1}"/>
              </a:ext>
            </a:extLst>
          </p:cNvPr>
          <p:cNvSpPr/>
          <p:nvPr/>
        </p:nvSpPr>
        <p:spPr>
          <a:xfrm rot="10800000">
            <a:off x="5237698" y="2412827"/>
            <a:ext cx="144016" cy="336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: w dół 13">
            <a:extLst>
              <a:ext uri="{FF2B5EF4-FFF2-40B4-BE49-F238E27FC236}">
                <a16:creationId xmlns:a16="http://schemas.microsoft.com/office/drawing/2014/main" id="{40D7B5F3-D83F-677B-7BF3-B281495D8638}"/>
              </a:ext>
            </a:extLst>
          </p:cNvPr>
          <p:cNvSpPr/>
          <p:nvPr/>
        </p:nvSpPr>
        <p:spPr>
          <a:xfrm rot="16200000">
            <a:off x="4237024" y="3463222"/>
            <a:ext cx="152400" cy="336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: w dół 5">
            <a:extLst>
              <a:ext uri="{FF2B5EF4-FFF2-40B4-BE49-F238E27FC236}">
                <a16:creationId xmlns:a16="http://schemas.microsoft.com/office/drawing/2014/main" id="{7EBFD8DD-0DDD-403F-64C3-42CD00F0BB43}"/>
              </a:ext>
            </a:extLst>
          </p:cNvPr>
          <p:cNvSpPr/>
          <p:nvPr/>
        </p:nvSpPr>
        <p:spPr>
          <a:xfrm rot="5400000">
            <a:off x="3110659" y="1445218"/>
            <a:ext cx="144016" cy="336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7847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TEMATYKA WARSZTATÓW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3AD7640-702A-4222-BDF2-8DFA0B55DF86}"/>
              </a:ext>
            </a:extLst>
          </p:cNvPr>
          <p:cNvSpPr txBox="1"/>
          <p:nvPr/>
        </p:nvSpPr>
        <p:spPr>
          <a:xfrm>
            <a:off x="2123728" y="1200602"/>
            <a:ext cx="66778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PROGRAM WSPÓŁPRACY</a:t>
            </a:r>
            <a:br>
              <a:rPr lang="pl-PL" dirty="0"/>
            </a:br>
            <a:r>
              <a:rPr lang="pl-PL" i="1" dirty="0"/>
              <a:t>moderatorzy:  </a:t>
            </a:r>
          </a:p>
          <a:p>
            <a:r>
              <a:rPr lang="pl-PL" dirty="0"/>
              <a:t>Patryk Wawrzyński (BDIM)</a:t>
            </a:r>
          </a:p>
          <a:p>
            <a:r>
              <a:rPr lang="pl-PL" dirty="0"/>
              <a:t>Mariusz </a:t>
            </a:r>
            <a:r>
              <a:rPr lang="pl-PL" dirty="0" err="1"/>
              <a:t>Godlejewski</a:t>
            </a:r>
            <a:r>
              <a:rPr lang="pl-PL" dirty="0"/>
              <a:t> (PZR)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00776FB-7475-469A-945A-2DB317CC0C08}"/>
              </a:ext>
            </a:extLst>
          </p:cNvPr>
          <p:cNvSpPr txBox="1"/>
          <p:nvPr/>
        </p:nvSpPr>
        <p:spPr>
          <a:xfrm>
            <a:off x="2188576" y="2823485"/>
            <a:ext cx="6548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PROCEDURY KONKURSOWE</a:t>
            </a:r>
            <a:br>
              <a:rPr lang="pl-PL" dirty="0"/>
            </a:br>
            <a:r>
              <a:rPr lang="pl-PL" i="1" dirty="0"/>
              <a:t>moderatorki: </a:t>
            </a:r>
          </a:p>
          <a:p>
            <a:r>
              <a:rPr lang="pl-PL" dirty="0"/>
              <a:t>Katarzyna Dąbrowska (UMT)</a:t>
            </a:r>
          </a:p>
          <a:p>
            <a:r>
              <a:rPr lang="pl-PL" dirty="0"/>
              <a:t>Anna Wit (</a:t>
            </a:r>
            <a:r>
              <a:rPr lang="pl-PL" dirty="0" err="1"/>
              <a:t>Tilia</a:t>
            </a:r>
            <a:r>
              <a:rPr lang="pl-PL" dirty="0"/>
              <a:t>/OWES)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C6D977C0-BF90-4175-9E04-7C511F3E6B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467544" y="770037"/>
            <a:ext cx="1580627" cy="1610824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C55265CE-53F0-4003-B337-B8BA296969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467544" y="2821633"/>
            <a:ext cx="1580626" cy="1610822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E2176D5-1312-4A39-B392-DC47B2DD0E09}"/>
              </a:ext>
            </a:extLst>
          </p:cNvPr>
          <p:cNvSpPr txBox="1"/>
          <p:nvPr/>
        </p:nvSpPr>
        <p:spPr>
          <a:xfrm>
            <a:off x="1051273" y="125405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1</a:t>
            </a:r>
            <a:endParaRPr lang="pl-PL" b="1" dirty="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60215DB-A70D-4913-828B-112CEADC3C73}"/>
              </a:ext>
            </a:extLst>
          </p:cNvPr>
          <p:cNvSpPr txBox="1"/>
          <p:nvPr/>
        </p:nvSpPr>
        <p:spPr>
          <a:xfrm>
            <a:off x="1049413" y="3307921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2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494113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/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TEMATYKA WARSZTATÓW</a:t>
            </a:r>
          </a:p>
        </p:txBody>
      </p:sp>
      <p:pic>
        <p:nvPicPr>
          <p:cNvPr id="8" name="Picture 2" descr="D:\Documents\bp_ludziki_bial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3AD7640-702A-4222-BDF2-8DFA0B55DF86}"/>
              </a:ext>
            </a:extLst>
          </p:cNvPr>
          <p:cNvSpPr txBox="1"/>
          <p:nvPr/>
        </p:nvSpPr>
        <p:spPr>
          <a:xfrm>
            <a:off x="2406770" y="1017446"/>
            <a:ext cx="65481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ZASOBY WSPÓLNE</a:t>
            </a:r>
            <a:br>
              <a:rPr lang="pl-PL" dirty="0"/>
            </a:br>
            <a:r>
              <a:rPr lang="pl-PL" i="1" dirty="0"/>
              <a:t>moderatorki: </a:t>
            </a:r>
            <a:br>
              <a:rPr lang="pl-PL" dirty="0"/>
            </a:br>
            <a:r>
              <a:rPr lang="pl-PL" dirty="0"/>
              <a:t>Sylwia Żulewska (PZR)</a:t>
            </a:r>
            <a:br>
              <a:rPr lang="pl-PL" dirty="0"/>
            </a:br>
            <a:r>
              <a:rPr lang="pl-PL" dirty="0"/>
              <a:t>Anna Wierzbowska (Radna Miasta)</a:t>
            </a:r>
            <a:br>
              <a:rPr lang="pl-PL" dirty="0"/>
            </a:br>
            <a:r>
              <a:rPr lang="pl-PL" dirty="0"/>
              <a:t>Monika Mikulska (ZGM)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00776FB-7475-469A-945A-2DB317CC0C08}"/>
              </a:ext>
            </a:extLst>
          </p:cNvPr>
          <p:cNvSpPr txBox="1"/>
          <p:nvPr/>
        </p:nvSpPr>
        <p:spPr>
          <a:xfrm>
            <a:off x="2339752" y="3087170"/>
            <a:ext cx="65481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MIEJSCA INTEGRACJI I WSPARCIA</a:t>
            </a:r>
            <a:br>
              <a:rPr lang="pl-PL" dirty="0"/>
            </a:br>
            <a:r>
              <a:rPr lang="pl-PL" i="1" dirty="0"/>
              <a:t>moderatorki: </a:t>
            </a:r>
            <a:br>
              <a:rPr lang="pl-PL" dirty="0"/>
            </a:br>
            <a:r>
              <a:rPr lang="pl-PL" dirty="0"/>
              <a:t>Anna </a:t>
            </a:r>
            <a:r>
              <a:rPr lang="pl-PL" dirty="0" err="1"/>
              <a:t>Lamers</a:t>
            </a:r>
            <a:r>
              <a:rPr lang="pl-PL" dirty="0"/>
              <a:t> (Fundacja Kosmos)</a:t>
            </a:r>
            <a:br>
              <a:rPr lang="pl-PL" dirty="0"/>
            </a:br>
            <a:r>
              <a:rPr lang="pl-PL" dirty="0"/>
              <a:t>Monika Bartczak (Serce Torunia)</a:t>
            </a:r>
            <a:br>
              <a:rPr lang="pl-PL" dirty="0"/>
            </a:br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6766391-49E7-40D1-93AA-A8E0B7116A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471093" y="770037"/>
            <a:ext cx="1580627" cy="1610824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E3D5E521-FB0C-4C13-89B4-ADA8BD252B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471093" y="2627310"/>
            <a:ext cx="1580626" cy="1610822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EA9B8FC-9478-4FA4-BA78-FABEBA6DF97C}"/>
              </a:ext>
            </a:extLst>
          </p:cNvPr>
          <p:cNvSpPr txBox="1"/>
          <p:nvPr/>
        </p:nvSpPr>
        <p:spPr>
          <a:xfrm>
            <a:off x="1043608" y="126431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3</a:t>
            </a:r>
            <a:endParaRPr lang="pl-PL" b="1" dirty="0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F5171E2-8C29-4E2B-B600-38B27D88D01C}"/>
              </a:ext>
            </a:extLst>
          </p:cNvPr>
          <p:cNvSpPr txBox="1"/>
          <p:nvPr/>
        </p:nvSpPr>
        <p:spPr>
          <a:xfrm>
            <a:off x="1043608" y="3140333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4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079688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19864-740F-397E-83D5-FD86FE9F2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265D147-4A23-15DC-60A8-5881B72DDB86}"/>
              </a:ext>
            </a:extLst>
          </p:cNvPr>
          <p:cNvSpPr/>
          <p:nvPr/>
        </p:nvSpPr>
        <p:spPr>
          <a:xfrm>
            <a:off x="0" y="4731990"/>
            <a:ext cx="9144000" cy="4115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3" descr="D:\b.oleszek\Moje dokumenty\Prezentacja prespektywy Torunia\linia_biala.png">
            <a:extLst>
              <a:ext uri="{FF2B5EF4-FFF2-40B4-BE49-F238E27FC236}">
                <a16:creationId xmlns:a16="http://schemas.microsoft.com/office/drawing/2014/main" id="{E435A46B-5BAF-A468-5FD9-149F039BA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515966"/>
            <a:ext cx="3019768" cy="782931"/>
          </a:xfrm>
          <a:prstGeom prst="rect">
            <a:avLst/>
          </a:prstGeom>
          <a:noFill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04BC1AD-51E2-1797-C6A0-98473DF73622}"/>
              </a:ext>
            </a:extLst>
          </p:cNvPr>
          <p:cNvSpPr txBox="1"/>
          <p:nvPr/>
        </p:nvSpPr>
        <p:spPr>
          <a:xfrm>
            <a:off x="0" y="123478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sz="2000" dirty="0">
                <a:latin typeface="Corbel" pitchFamily="34" charset="0"/>
              </a:rPr>
              <a:t>ROCZNY PROGRAM WSPÓŁPRACY – </a:t>
            </a:r>
            <a:r>
              <a:rPr lang="pl-PL" sz="2000" b="1" dirty="0">
                <a:latin typeface="Corbel" pitchFamily="34" charset="0"/>
              </a:rPr>
              <a:t>TEMATYKA WARSZTATÓW</a:t>
            </a:r>
          </a:p>
        </p:txBody>
      </p:sp>
      <p:pic>
        <p:nvPicPr>
          <p:cNvPr id="8" name="Picture 2" descr="D:\Documents\bp_ludziki_biale.gif">
            <a:extLst>
              <a:ext uri="{FF2B5EF4-FFF2-40B4-BE49-F238E27FC236}">
                <a16:creationId xmlns:a16="http://schemas.microsoft.com/office/drawing/2014/main" id="{F49256F8-E8DF-58C8-0D1D-6D980F60D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394" y="4775120"/>
            <a:ext cx="652190" cy="336729"/>
          </a:xfrm>
          <a:prstGeom prst="rect">
            <a:avLst/>
          </a:prstGeom>
          <a:noFill/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AAB1DAD-21A4-28A7-CF4F-A4B099DFA616}"/>
              </a:ext>
            </a:extLst>
          </p:cNvPr>
          <p:cNvSpPr txBox="1"/>
          <p:nvPr/>
        </p:nvSpPr>
        <p:spPr>
          <a:xfrm>
            <a:off x="2406770" y="1017446"/>
            <a:ext cx="65481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>
                    <a:lumMod val="75000"/>
                  </a:schemeClr>
                </a:solidFill>
              </a:rPr>
              <a:t>WSPÓLNE DZIAŁANIA INFORMACYJNE I PROMOCYJNE</a:t>
            </a:r>
            <a:br>
              <a:rPr lang="pl-PL" dirty="0"/>
            </a:br>
            <a:r>
              <a:rPr lang="pl-PL" i="1" dirty="0"/>
              <a:t>moderacja:</a:t>
            </a:r>
            <a:br>
              <a:rPr lang="pl-PL" dirty="0"/>
            </a:br>
            <a:r>
              <a:rPr lang="pl-PL" dirty="0"/>
              <a:t>Patrycja Skrzynecka (TCUS)</a:t>
            </a:r>
            <a:br>
              <a:rPr lang="pl-PL" dirty="0"/>
            </a:br>
            <a:r>
              <a:rPr lang="pl-PL" dirty="0"/>
              <a:t>Tomasz Maliszewski (Wydział Kultury)</a:t>
            </a:r>
            <a:br>
              <a:rPr lang="pl-PL" dirty="0"/>
            </a:br>
            <a:r>
              <a:rPr lang="pl-PL" dirty="0"/>
              <a:t>Tomasz Górzyński (Miejski Ośrodek Sportu i Rekreacji)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3482891-246D-6A65-5452-0131C50EEA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21648" r="21882" b="21095"/>
          <a:stretch/>
        </p:blipFill>
        <p:spPr>
          <a:xfrm>
            <a:off x="471093" y="770037"/>
            <a:ext cx="1580627" cy="1610824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D1A0649-7B3D-8208-6537-642F54D860D6}"/>
              </a:ext>
            </a:extLst>
          </p:cNvPr>
          <p:cNvSpPr txBox="1"/>
          <p:nvPr/>
        </p:nvSpPr>
        <p:spPr>
          <a:xfrm>
            <a:off x="1043608" y="126431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/>
              <a:t>5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76249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/>
          <p:cNvSpPr txBox="1"/>
          <p:nvPr/>
        </p:nvSpPr>
        <p:spPr>
          <a:xfrm>
            <a:off x="323528" y="2067694"/>
            <a:ext cx="84969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spc="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Dziękujemy za uwagę</a:t>
            </a:r>
          </a:p>
          <a:p>
            <a:pPr algn="ctr"/>
            <a:endParaRPr lang="pl-PL" sz="1000" b="1" spc="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pl-PL" sz="2000" b="1" spc="50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www.orbitorun.pl</a:t>
            </a:r>
            <a:endParaRPr lang="pl-PL" sz="2000" b="1" spc="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pl-PL" sz="2000" b="1" spc="-1" dirty="0">
                <a:solidFill>
                  <a:schemeClr val="tx2">
                    <a:lumMod val="50000"/>
                  </a:schemeClr>
                </a:solidFill>
                <a:hlinkClick r:id="rId4"/>
              </a:rPr>
              <a:t>www.facebook.pl/orbiTorun</a:t>
            </a:r>
            <a:endParaRPr lang="pl-PL" sz="2000" b="1" spc="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l-PL" sz="2000" b="1" spc="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l-PL" sz="2000" b="1" spc="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48" y="627534"/>
            <a:ext cx="936104" cy="115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6A1F8D6-84AE-4436-8D4A-F62664FD4B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79862"/>
            <a:ext cx="1499453" cy="42675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E6231349-DE54-2459-0D2C-841A7B6270B5}"/>
              </a:ext>
            </a:extLst>
          </p:cNvPr>
          <p:cNvSpPr txBox="1"/>
          <p:nvPr/>
        </p:nvSpPr>
        <p:spPr>
          <a:xfrm>
            <a:off x="2285999" y="3507854"/>
            <a:ext cx="4572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l-PL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pl-PL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pl-PL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RDPP kadencji 2026-2028</a:t>
            </a:r>
          </a:p>
          <a:p>
            <a:pPr algn="ctr"/>
            <a:r>
              <a:rPr lang="pl-PL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Urząd Miasta Torunia</a:t>
            </a:r>
          </a:p>
          <a:p>
            <a:pPr algn="ctr"/>
            <a:r>
              <a:rPr lang="pl-PL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16 września 2026 r.</a:t>
            </a:r>
          </a:p>
        </p:txBody>
      </p:sp>
    </p:spTree>
    <p:extLst>
      <p:ext uri="{BB962C8B-B14F-4D97-AF65-F5344CB8AC3E}">
        <p14:creationId xmlns:p14="http://schemas.microsoft.com/office/powerpoint/2010/main" val="29974539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ER_SYNC_ID" val="4ee06dd7-c7a3-496c-ba5e-4c6208d37f0c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5125</TotalTime>
  <Words>2058</Words>
  <Application>Microsoft Office PowerPoint</Application>
  <PresentationFormat>Pokaz na ekranie (16:9)</PresentationFormat>
  <Paragraphs>381</Paragraphs>
  <Slides>35</Slides>
  <Notes>35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1" baseType="lpstr">
      <vt:lpstr>Arial</vt:lpstr>
      <vt:lpstr>Calibri</vt:lpstr>
      <vt:lpstr>Cambria</vt:lpstr>
      <vt:lpstr>Corbel</vt:lpstr>
      <vt:lpstr>DejaVu Sans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UMT</dc:creator>
  <cp:lastModifiedBy>Katarzyna Dąbrowska</cp:lastModifiedBy>
  <cp:revision>732</cp:revision>
  <cp:lastPrinted>2026-09-15T12:41:09Z</cp:lastPrinted>
  <dcterms:created xsi:type="dcterms:W3CDTF">2015-01-28T13:57:20Z</dcterms:created>
  <dcterms:modified xsi:type="dcterms:W3CDTF">2026-09-18T12:53:54Z</dcterms:modified>
</cp:coreProperties>
</file>